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33"/>
  </p:notesMasterIdLst>
  <p:handoutMasterIdLst>
    <p:handoutMasterId r:id="rId34"/>
  </p:handoutMasterIdLst>
  <p:sldIdLst>
    <p:sldId id="410" r:id="rId5"/>
    <p:sldId id="383" r:id="rId6"/>
    <p:sldId id="391" r:id="rId7"/>
    <p:sldId id="411" r:id="rId8"/>
    <p:sldId id="414" r:id="rId9"/>
    <p:sldId id="412" r:id="rId10"/>
    <p:sldId id="413" r:id="rId11"/>
    <p:sldId id="415" r:id="rId12"/>
    <p:sldId id="408" r:id="rId13"/>
    <p:sldId id="397" r:id="rId14"/>
    <p:sldId id="417" r:id="rId15"/>
    <p:sldId id="406" r:id="rId16"/>
    <p:sldId id="416" r:id="rId17"/>
    <p:sldId id="418" r:id="rId18"/>
    <p:sldId id="419" r:id="rId19"/>
    <p:sldId id="441" r:id="rId20"/>
    <p:sldId id="436" r:id="rId21"/>
    <p:sldId id="442" r:id="rId22"/>
    <p:sldId id="444" r:id="rId23"/>
    <p:sldId id="450" r:id="rId24"/>
    <p:sldId id="447" r:id="rId25"/>
    <p:sldId id="448" r:id="rId26"/>
    <p:sldId id="449" r:id="rId27"/>
    <p:sldId id="445" r:id="rId28"/>
    <p:sldId id="446" r:id="rId29"/>
    <p:sldId id="452" r:id="rId30"/>
    <p:sldId id="453" r:id="rId31"/>
    <p:sldId id="45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2ABB6-B19D-4B69-AD32-7AF7D7138066}" v="79" dt="2026-02-07T09:11:41.148"/>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057" autoAdjust="0"/>
  </p:normalViewPr>
  <p:slideViewPr>
    <p:cSldViewPr snapToGrid="0">
      <p:cViewPr varScale="1">
        <p:scale>
          <a:sx n="59" d="100"/>
          <a:sy n="59" d="100"/>
        </p:scale>
        <p:origin x="117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2/13/2026</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2/13/2026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hu-H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hu-H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hu-H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hu-H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238618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C04D-2568-C19F-6211-ABA7996CB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D96A4-D432-FA69-5E46-4DF91D77CA91}"/>
              </a:ext>
            </a:extLst>
          </p:cNvPr>
          <p:cNvSpPr>
            <a:spLocks noGrp="1" noRot="1" noChangeAspect="1"/>
          </p:cNvSpPr>
          <p:nvPr>
            <p:ph type="sldImg"/>
          </p:nvPr>
        </p:nvSpPr>
        <p:spPr/>
        <p:txBody>
          <a:bodyPr/>
          <a:lstStyle/>
          <a:p>
            <a:endParaRPr lang="hu-HU"/>
          </a:p>
        </p:txBody>
      </p:sp>
      <p:sp>
        <p:nvSpPr>
          <p:cNvPr id="3" name="Notes Placeholder 2">
            <a:extLst>
              <a:ext uri="{FF2B5EF4-FFF2-40B4-BE49-F238E27FC236}">
                <a16:creationId xmlns:a16="http://schemas.microsoft.com/office/drawing/2014/main" id="{EF639921-CFBB-DE6F-31EB-81B758CA0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53E3F8-8185-F97B-2F08-1F44FCE2A5AB}"/>
              </a:ext>
            </a:extLst>
          </p:cNvPr>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3727777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hu-H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299475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3.xml"/><Relationship Id="rId1" Type="http://schemas.openxmlformats.org/officeDocument/2006/relationships/video" Target="https://www.youtube.com/embed/8m7Nz6qCw9w?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6299835" y="430529"/>
            <a:ext cx="5486400" cy="3291840"/>
          </a:xfrm>
        </p:spPr>
        <p:txBody>
          <a:bodyPr anchor="b">
            <a:normAutofit/>
          </a:bodyPr>
          <a:lstStyle/>
          <a:p>
            <a:pPr algn="ctr"/>
            <a:r>
              <a:rPr lang="hu-HU" dirty="0"/>
              <a:t>A NIGÉRIAI EVANGÉLIKUS EGYHÁZ</a:t>
            </a:r>
            <a:endParaRPr lang="en-US" dirty="0"/>
          </a:p>
        </p:txBody>
      </p:sp>
      <p:pic>
        <p:nvPicPr>
          <p:cNvPr id="7" name="Picture Placeholder 6">
            <a:extLst>
              <a:ext uri="{FF2B5EF4-FFF2-40B4-BE49-F238E27FC236}">
                <a16:creationId xmlns:a16="http://schemas.microsoft.com/office/drawing/2014/main" id="{29953585-81C2-F3EA-4D6D-48CE0CBF497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13" r="22013"/>
          <a:stretch/>
        </p:blipFill>
        <p:spPr>
          <a:xfrm>
            <a:off x="11" y="-11113"/>
            <a:ext cx="5791178" cy="6880226"/>
          </a:xfrm>
          <a:noFill/>
        </p:spPr>
      </p:pic>
      <p:sp>
        <p:nvSpPr>
          <p:cNvPr id="9" name="Text Placeholder 3">
            <a:extLst>
              <a:ext uri="{FF2B5EF4-FFF2-40B4-BE49-F238E27FC236}">
                <a16:creationId xmlns:a16="http://schemas.microsoft.com/office/drawing/2014/main" id="{1E11F0BA-9738-45EC-F7EA-2BE74A50E30D}"/>
              </a:ext>
            </a:extLst>
          </p:cNvPr>
          <p:cNvSpPr>
            <a:spLocks noGrp="1"/>
          </p:cNvSpPr>
          <p:nvPr>
            <p:ph type="body" sz="quarter" idx="11"/>
          </p:nvPr>
        </p:nvSpPr>
        <p:spPr>
          <a:xfrm>
            <a:off x="6299835" y="4568602"/>
            <a:ext cx="5486400" cy="1645920"/>
          </a:xfrm>
        </p:spPr>
        <p:txBody>
          <a:bodyPr>
            <a:normAutofit/>
          </a:bodyPr>
          <a:lstStyle/>
          <a:p>
            <a:r>
              <a:rPr lang="en-GB" dirty="0"/>
              <a:t> Hanis </a:t>
            </a:r>
            <a:r>
              <a:rPr lang="en-GB" dirty="0" err="1"/>
              <a:t>Kakaba</a:t>
            </a:r>
            <a:r>
              <a:rPr lang="en-GB" dirty="0"/>
              <a:t> Habila</a:t>
            </a:r>
            <a:r>
              <a:rPr lang="hu-HU" dirty="0"/>
              <a:t> előadása</a:t>
            </a:r>
            <a:endParaRPr lang="en-US" dirty="0"/>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633A5-8BE3-D44D-57F3-2EF16137684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AB6D40A-2A0A-AF3D-8CF7-3ECD37765637}"/>
              </a:ext>
            </a:extLst>
          </p:cNvPr>
          <p:cNvSpPr>
            <a:spLocks noGrp="1"/>
          </p:cNvSpPr>
          <p:nvPr>
            <p:ph type="ctrTitle"/>
          </p:nvPr>
        </p:nvSpPr>
        <p:spPr>
          <a:xfrm>
            <a:off x="6309904" y="411479"/>
            <a:ext cx="5486400" cy="3291840"/>
          </a:xfrm>
        </p:spPr>
        <p:txBody>
          <a:bodyPr/>
          <a:lstStyle/>
          <a:p>
            <a:r>
              <a:rPr lang="en-US" dirty="0"/>
              <a:t>Selecting visual aids</a:t>
            </a:r>
          </a:p>
        </p:txBody>
      </p:sp>
      <p:sp>
        <p:nvSpPr>
          <p:cNvPr id="3" name="Text Placeholder 2">
            <a:extLst>
              <a:ext uri="{FF2B5EF4-FFF2-40B4-BE49-F238E27FC236}">
                <a16:creationId xmlns:a16="http://schemas.microsoft.com/office/drawing/2014/main" id="{591442CD-A26D-1761-8CE7-8BC3075BB4ED}"/>
              </a:ext>
            </a:extLst>
          </p:cNvPr>
          <p:cNvSpPr>
            <a:spLocks noGrp="1"/>
          </p:cNvSpPr>
          <p:nvPr>
            <p:ph type="body" sz="quarter" idx="11"/>
          </p:nvPr>
        </p:nvSpPr>
        <p:spPr>
          <a:xfrm>
            <a:off x="6309905" y="4549552"/>
            <a:ext cx="5486400" cy="1645920"/>
          </a:xfrm>
        </p:spPr>
        <p:txBody>
          <a:bodyPr>
            <a:normAutofit/>
          </a:bodyPr>
          <a:lstStyle/>
          <a:p>
            <a:r>
              <a:rPr lang="en-US" dirty="0"/>
              <a:t>Enhancing your presentation</a:t>
            </a:r>
          </a:p>
        </p:txBody>
      </p:sp>
      <p:pic>
        <p:nvPicPr>
          <p:cNvPr id="4" name="Picture 3" descr="A map of the north east zone&#10;&#10;AI-generated content may be incorrect.">
            <a:extLst>
              <a:ext uri="{FF2B5EF4-FFF2-40B4-BE49-F238E27FC236}">
                <a16:creationId xmlns:a16="http://schemas.microsoft.com/office/drawing/2014/main" id="{8124883E-0C3F-7D6E-B48B-A007C4158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600" y="0"/>
            <a:ext cx="8590401" cy="6858000"/>
          </a:xfrm>
          <a:prstGeom prst="rect">
            <a:avLst/>
          </a:prstGeom>
        </p:spPr>
      </p:pic>
      <p:sp>
        <p:nvSpPr>
          <p:cNvPr id="2" name="Arrow: Down 1">
            <a:extLst>
              <a:ext uri="{FF2B5EF4-FFF2-40B4-BE49-F238E27FC236}">
                <a16:creationId xmlns:a16="http://schemas.microsoft.com/office/drawing/2014/main" id="{A29BE15F-529B-BDF8-027D-6FCE9B91F0A7}"/>
              </a:ext>
            </a:extLst>
          </p:cNvPr>
          <p:cNvSpPr/>
          <p:nvPr/>
        </p:nvSpPr>
        <p:spPr>
          <a:xfrm rot="8990694">
            <a:off x="10476152" y="3415984"/>
            <a:ext cx="390274" cy="854672"/>
          </a:xfrm>
          <a:prstGeom prst="downArrow">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059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904B-4D8A-51E4-683D-CE4AE9CB6B50}"/>
              </a:ext>
            </a:extLst>
          </p:cNvPr>
          <p:cNvSpPr>
            <a:spLocks noGrp="1"/>
          </p:cNvSpPr>
          <p:nvPr>
            <p:ph type="title"/>
          </p:nvPr>
        </p:nvSpPr>
        <p:spPr/>
        <p:txBody>
          <a:bodyPr/>
          <a:lstStyle/>
          <a:p>
            <a:endParaRPr lang="en-US"/>
          </a:p>
        </p:txBody>
      </p:sp>
      <p:pic>
        <p:nvPicPr>
          <p:cNvPr id="5" name="Content Placeholder 4" descr="A map of the country of nigeria&#10;&#10;AI-generated content may be incorrect.">
            <a:extLst>
              <a:ext uri="{FF2B5EF4-FFF2-40B4-BE49-F238E27FC236}">
                <a16:creationId xmlns:a16="http://schemas.microsoft.com/office/drawing/2014/main" id="{C4C22F8D-8D6F-1ECC-43A6-E3708A82745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7017265" cy="6994372"/>
          </a:xfrm>
        </p:spPr>
      </p:pic>
      <p:sp>
        <p:nvSpPr>
          <p:cNvPr id="3" name="Szövegdoboz 2">
            <a:extLst>
              <a:ext uri="{FF2B5EF4-FFF2-40B4-BE49-F238E27FC236}">
                <a16:creationId xmlns:a16="http://schemas.microsoft.com/office/drawing/2014/main" id="{F785E62A-BA85-BDDC-C521-F6149C2B6EF5}"/>
              </a:ext>
            </a:extLst>
          </p:cNvPr>
          <p:cNvSpPr txBox="1"/>
          <p:nvPr/>
        </p:nvSpPr>
        <p:spPr>
          <a:xfrm>
            <a:off x="7017265" y="4305481"/>
            <a:ext cx="5453743" cy="769441"/>
          </a:xfrm>
          <a:prstGeom prst="rect">
            <a:avLst/>
          </a:prstGeom>
          <a:noFill/>
        </p:spPr>
        <p:txBody>
          <a:bodyPr wrap="square" rtlCol="0">
            <a:spAutoFit/>
          </a:bodyPr>
          <a:lstStyle/>
          <a:p>
            <a:r>
              <a:rPr lang="hu-HU" sz="4400" dirty="0">
                <a:solidFill>
                  <a:schemeClr val="bg1"/>
                </a:solidFill>
              </a:rPr>
              <a:t>Vallások megoszlása</a:t>
            </a:r>
          </a:p>
        </p:txBody>
      </p:sp>
      <p:sp>
        <p:nvSpPr>
          <p:cNvPr id="4" name="Téglalap 3">
            <a:extLst>
              <a:ext uri="{FF2B5EF4-FFF2-40B4-BE49-F238E27FC236}">
                <a16:creationId xmlns:a16="http://schemas.microsoft.com/office/drawing/2014/main" id="{76C56B57-F8DE-9CC0-BEE3-1B536ACD1EAD}"/>
              </a:ext>
            </a:extLst>
          </p:cNvPr>
          <p:cNvSpPr/>
          <p:nvPr/>
        </p:nvSpPr>
        <p:spPr>
          <a:xfrm>
            <a:off x="391886" y="5421086"/>
            <a:ext cx="800100" cy="2449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HU" dirty="0"/>
              <a:t>iszlám</a:t>
            </a:r>
          </a:p>
        </p:txBody>
      </p:sp>
      <p:sp>
        <p:nvSpPr>
          <p:cNvPr id="6" name="Téglalap 5">
            <a:extLst>
              <a:ext uri="{FF2B5EF4-FFF2-40B4-BE49-F238E27FC236}">
                <a16:creationId xmlns:a16="http://schemas.microsoft.com/office/drawing/2014/main" id="{14C75B55-CFCB-1DA0-4E14-A66DFB128A24}"/>
              </a:ext>
            </a:extLst>
          </p:cNvPr>
          <p:cNvSpPr/>
          <p:nvPr/>
        </p:nvSpPr>
        <p:spPr>
          <a:xfrm>
            <a:off x="1583872" y="5421084"/>
            <a:ext cx="1681843" cy="2449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HU" dirty="0"/>
              <a:t>kereszténység</a:t>
            </a:r>
          </a:p>
        </p:txBody>
      </p:sp>
      <p:sp>
        <p:nvSpPr>
          <p:cNvPr id="7" name="Téglalap 6">
            <a:extLst>
              <a:ext uri="{FF2B5EF4-FFF2-40B4-BE49-F238E27FC236}">
                <a16:creationId xmlns:a16="http://schemas.microsoft.com/office/drawing/2014/main" id="{78250D33-72E3-5426-5F90-7C6652399E4C}"/>
              </a:ext>
            </a:extLst>
          </p:cNvPr>
          <p:cNvSpPr/>
          <p:nvPr/>
        </p:nvSpPr>
        <p:spPr>
          <a:xfrm>
            <a:off x="594360" y="6629400"/>
            <a:ext cx="2671355" cy="1796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HU" dirty="0"/>
              <a:t>Afrikai tradicionális vallás</a:t>
            </a:r>
          </a:p>
        </p:txBody>
      </p:sp>
      <p:sp>
        <p:nvSpPr>
          <p:cNvPr id="8" name="Téglalap 7">
            <a:extLst>
              <a:ext uri="{FF2B5EF4-FFF2-40B4-BE49-F238E27FC236}">
                <a16:creationId xmlns:a16="http://schemas.microsoft.com/office/drawing/2014/main" id="{F3B9AC91-98BF-B6C0-A447-89D09673E0AD}"/>
              </a:ext>
            </a:extLst>
          </p:cNvPr>
          <p:cNvSpPr/>
          <p:nvPr/>
        </p:nvSpPr>
        <p:spPr>
          <a:xfrm>
            <a:off x="1583872" y="986325"/>
            <a:ext cx="3788228" cy="3526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HU" dirty="0"/>
              <a:t>VALLÁSOK NIGÉRIÁBAN</a:t>
            </a:r>
          </a:p>
        </p:txBody>
      </p:sp>
    </p:spTree>
    <p:extLst>
      <p:ext uri="{BB962C8B-B14F-4D97-AF65-F5344CB8AC3E}">
        <p14:creationId xmlns:p14="http://schemas.microsoft.com/office/powerpoint/2010/main" val="273017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558981" y="930728"/>
            <a:ext cx="5063490" cy="1423841"/>
          </a:xfrm>
        </p:spPr>
        <p:txBody>
          <a:bodyPr anchor="b">
            <a:normAutofit/>
          </a:bodyPr>
          <a:lstStyle/>
          <a:p>
            <a:r>
              <a:rPr lang="hu-HU" dirty="0"/>
              <a:t>NIGÉRIAI KERESZTÉNYEK</a:t>
            </a:r>
            <a:endParaRPr lang="en-US" dirty="0"/>
          </a:p>
        </p:txBody>
      </p:sp>
      <p:sp>
        <p:nvSpPr>
          <p:cNvPr id="7" name="Rectangle 3">
            <a:extLst>
              <a:ext uri="{FF2B5EF4-FFF2-40B4-BE49-F238E27FC236}">
                <a16:creationId xmlns:a16="http://schemas.microsoft.com/office/drawing/2014/main" id="{101AD03C-B820-450D-7193-DB271213B10D}"/>
              </a:ext>
            </a:extLst>
          </p:cNvPr>
          <p:cNvSpPr>
            <a:spLocks noGrp="1" noChangeArrowheads="1"/>
          </p:cNvSpPr>
          <p:nvPr>
            <p:ph sz="quarter" idx="16"/>
          </p:nvPr>
        </p:nvSpPr>
        <p:spPr bwMode="auto">
          <a:xfrm>
            <a:off x="343784" y="3219073"/>
            <a:ext cx="6575425" cy="299441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Autofit/>
          </a:bodyPr>
          <a:lstStyle/>
          <a:p>
            <a:pPr marL="285750" lvl="0" indent="-285750" eaLnBrk="0" fontAlgn="base" hangingPunct="0">
              <a:spcBef>
                <a:spcPct val="0"/>
              </a:spcBef>
              <a:spcAft>
                <a:spcPts val="600"/>
              </a:spcAft>
              <a:buFont typeface="Arial" panose="020B0604020202020204" pitchFamily="34" charset="0"/>
              <a:buChar char="•"/>
            </a:pPr>
            <a:r>
              <a:rPr lang="hu-HU" sz="1800" dirty="0"/>
              <a:t>A keresztények aránya Nigériában a lakosság 46-48%-át teszi ki, így a muszlimok után a második legnagyobb vallási csoport.</a:t>
            </a:r>
            <a:endParaRPr lang="en-US" dirty="0"/>
          </a:p>
          <a:p>
            <a:pPr marL="285750" lvl="0" indent="-285750" eaLnBrk="0" fontAlgn="base" hangingPunct="0">
              <a:spcBef>
                <a:spcPct val="0"/>
              </a:spcBef>
              <a:spcAft>
                <a:spcPts val="600"/>
              </a:spcAft>
              <a:buFont typeface="Arial" panose="020B0604020202020204" pitchFamily="34" charset="0"/>
              <a:buChar char="•"/>
            </a:pPr>
            <a:r>
              <a:rPr lang="hu-HU" sz="1800" dirty="0"/>
              <a:t>Nigériában él Afrika egyik legnagyobb keresztény lakossága, változatos felekezetekkel (katolikus, anglikán, pünkösdi, evangélikus stb.)</a:t>
            </a:r>
            <a:endParaRPr kumimoji="0" lang="en-US" altLang="en-US" sz="1800" b="0" i="0" u="none" strike="noStrike" cap="none" normalizeH="0" baseline="0" dirty="0">
              <a:ln>
                <a:noFill/>
              </a:ln>
              <a:effectLst/>
              <a:latin typeface="Abadi" panose="020F0502020204030204" pitchFamily="34" charset="0"/>
              <a:cs typeface="Calibri" panose="020F0502020204030204" pitchFamily="34" charset="0"/>
            </a:endParaRPr>
          </a:p>
          <a:p>
            <a:pPr marL="285750" lvl="0" indent="-285750" eaLnBrk="0" fontAlgn="base" hangingPunct="0">
              <a:spcBef>
                <a:spcPct val="0"/>
              </a:spcBef>
              <a:spcAft>
                <a:spcPts val="600"/>
              </a:spcAft>
              <a:buFont typeface="Arial" panose="020B0604020202020204" pitchFamily="34" charset="0"/>
              <a:buChar char="•"/>
            </a:pPr>
            <a:r>
              <a:rPr lang="hu-HU" sz="1800" dirty="0"/>
              <a:t>A világ legnagyobb templomi előadóterme a nigériai Abujában található </a:t>
            </a:r>
            <a:r>
              <a:rPr lang="hu-HU" sz="1800" b="1" dirty="0"/>
              <a:t>Glory Dome</a:t>
            </a:r>
            <a:r>
              <a:rPr lang="hu-HU" sz="1800" dirty="0"/>
              <a:t>, amely 100 000 férőhelyes.</a:t>
            </a:r>
            <a:endParaRPr kumimoji="0" lang="en-US" altLang="en-US" sz="1800" b="0" i="0" u="none" strike="noStrike" cap="none" normalizeH="0" baseline="0" dirty="0">
              <a:ln>
                <a:noFill/>
              </a:ln>
              <a:effectLst/>
              <a:latin typeface="Abadi" panose="020F0502020204030204" pitchFamily="34" charset="0"/>
              <a:cs typeface="Calibri" panose="020F0502020204030204" pitchFamily="34" charset="0"/>
            </a:endParaRPr>
          </a:p>
          <a:p>
            <a:pPr marL="285750" indent="-285750" eaLnBrk="0" fontAlgn="base" hangingPunct="0">
              <a:spcBef>
                <a:spcPct val="0"/>
              </a:spcBef>
              <a:spcAft>
                <a:spcPts val="600"/>
              </a:spcAft>
              <a:buFont typeface="Arial" panose="020B0604020202020204" pitchFamily="34" charset="0"/>
              <a:buChar char="•"/>
            </a:pPr>
            <a:r>
              <a:rPr lang="hu-HU" sz="1800" dirty="0"/>
              <a:t>A kereszténység együtt él az iszlámmal és a hagyományos vallásokkal.</a:t>
            </a:r>
          </a:p>
          <a:p>
            <a:pPr marL="285750" lvl="0" indent="-285750" eaLnBrk="0" fontAlgn="base" hangingPunct="0">
              <a:spcBef>
                <a:spcPct val="0"/>
              </a:spcBef>
              <a:spcAft>
                <a:spcPts val="600"/>
              </a:spcAft>
              <a:buFont typeface="Arial" panose="020B0604020202020204" pitchFamily="34" charset="0"/>
              <a:buChar char="•"/>
            </a:pPr>
            <a:r>
              <a:rPr lang="hu-HU" sz="1800" dirty="0"/>
              <a:t>A hit központi szerepet játszik a mindennapi életben, a templomba járásban, az ifjúsági közösségekben, a gospelzenében stb.</a:t>
            </a:r>
            <a:endParaRPr lang="en-US" altLang="en-US" sz="1800" b="0" i="0" u="none" strike="noStrike" cap="none" normalizeH="0" baseline="0" dirty="0">
              <a:ln>
                <a:noFill/>
              </a:ln>
              <a:effectLst/>
              <a:latin typeface="Abadi"/>
              <a:cs typeface="Calibri"/>
            </a:endParaRPr>
          </a:p>
        </p:txBody>
      </p:sp>
      <p:pic>
        <p:nvPicPr>
          <p:cNvPr id="13" name="Picture Placeholder 12" descr="A group of people sitting in a church&#10;&#10;AI-generated content may be incorrect.">
            <a:extLst>
              <a:ext uri="{FF2B5EF4-FFF2-40B4-BE49-F238E27FC236}">
                <a16:creationId xmlns:a16="http://schemas.microsoft.com/office/drawing/2014/main" id="{BF404449-B626-94C8-B932-E88B1E84078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8080" r="16545"/>
          <a:stretch>
            <a:fillRect/>
          </a:stretch>
        </p:blipFill>
        <p:spPr>
          <a:xfrm>
            <a:off x="7150735" y="14"/>
            <a:ext cx="5063490" cy="6857971"/>
          </a:xfrm>
          <a:noFill/>
        </p:spPr>
      </p:pic>
    </p:spTree>
    <p:extLst>
      <p:ext uri="{BB962C8B-B14F-4D97-AF65-F5344CB8AC3E}">
        <p14:creationId xmlns:p14="http://schemas.microsoft.com/office/powerpoint/2010/main" val="298364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AD8266-8EF2-46A4-1A68-493AA4DF2203}"/>
              </a:ext>
            </a:extLst>
          </p:cNvPr>
          <p:cNvSpPr>
            <a:spLocks noGrp="1"/>
          </p:cNvSpPr>
          <p:nvPr>
            <p:ph type="title"/>
          </p:nvPr>
        </p:nvSpPr>
        <p:spPr>
          <a:xfrm>
            <a:off x="594360" y="189572"/>
            <a:ext cx="6787747" cy="1593507"/>
          </a:xfrm>
        </p:spPr>
        <p:txBody>
          <a:bodyPr/>
          <a:lstStyle/>
          <a:p>
            <a:endParaRPr lang="en-US"/>
          </a:p>
        </p:txBody>
      </p:sp>
      <p:pic>
        <p:nvPicPr>
          <p:cNvPr id="9" name="Picture Placeholder 8" descr="A map of different countries/regions&#10;&#10;AI-generated content may be incorrect.">
            <a:extLst>
              <a:ext uri="{FF2B5EF4-FFF2-40B4-BE49-F238E27FC236}">
                <a16:creationId xmlns:a16="http://schemas.microsoft.com/office/drawing/2014/main" id="{F8FA11FE-02DF-8C5A-1691-4B602D47BC1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83830" y="32852"/>
            <a:ext cx="8863829" cy="6825148"/>
          </a:xfrm>
          <a:noFill/>
        </p:spPr>
      </p:pic>
      <p:sp>
        <p:nvSpPr>
          <p:cNvPr id="2" name="Arrow: Down 1">
            <a:extLst>
              <a:ext uri="{FF2B5EF4-FFF2-40B4-BE49-F238E27FC236}">
                <a16:creationId xmlns:a16="http://schemas.microsoft.com/office/drawing/2014/main" id="{1244C87B-4B94-6FAD-21A1-792F8DA976B6}"/>
              </a:ext>
            </a:extLst>
          </p:cNvPr>
          <p:cNvSpPr/>
          <p:nvPr/>
        </p:nvSpPr>
        <p:spPr>
          <a:xfrm rot="8990694">
            <a:off x="8871639" y="3277962"/>
            <a:ext cx="390274" cy="854672"/>
          </a:xfrm>
          <a:prstGeom prst="downArrow">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zövegdoboz 4">
            <a:extLst>
              <a:ext uri="{FF2B5EF4-FFF2-40B4-BE49-F238E27FC236}">
                <a16:creationId xmlns:a16="http://schemas.microsoft.com/office/drawing/2014/main" id="{1A18495A-C536-0850-E07D-F8AEF690F346}"/>
              </a:ext>
            </a:extLst>
          </p:cNvPr>
          <p:cNvSpPr txBox="1"/>
          <p:nvPr/>
        </p:nvSpPr>
        <p:spPr>
          <a:xfrm>
            <a:off x="8505781" y="4604657"/>
            <a:ext cx="1964281" cy="1200329"/>
          </a:xfrm>
          <a:prstGeom prst="rect">
            <a:avLst/>
          </a:prstGeom>
          <a:noFill/>
        </p:spPr>
        <p:txBody>
          <a:bodyPr wrap="square" rtlCol="0">
            <a:spAutoFit/>
          </a:bodyPr>
          <a:lstStyle/>
          <a:p>
            <a:pPr algn="ctr"/>
            <a:r>
              <a:rPr lang="en-GB" b="1" dirty="0">
                <a:solidFill>
                  <a:srgbClr val="FF0000"/>
                </a:solidFill>
              </a:rPr>
              <a:t>Hanis </a:t>
            </a:r>
            <a:r>
              <a:rPr lang="en-GB" b="1" dirty="0" err="1">
                <a:solidFill>
                  <a:srgbClr val="FF0000"/>
                </a:solidFill>
              </a:rPr>
              <a:t>Kakaba</a:t>
            </a:r>
            <a:r>
              <a:rPr lang="en-GB" b="1" dirty="0">
                <a:solidFill>
                  <a:srgbClr val="FF0000"/>
                </a:solidFill>
              </a:rPr>
              <a:t> Habila</a:t>
            </a:r>
            <a:r>
              <a:rPr lang="hu-HU" b="1" dirty="0">
                <a:solidFill>
                  <a:srgbClr val="FF0000"/>
                </a:solidFill>
              </a:rPr>
              <a:t> innen jött tanulni Magyarországra</a:t>
            </a:r>
          </a:p>
        </p:txBody>
      </p:sp>
    </p:spTree>
    <p:extLst>
      <p:ext uri="{BB962C8B-B14F-4D97-AF65-F5344CB8AC3E}">
        <p14:creationId xmlns:p14="http://schemas.microsoft.com/office/powerpoint/2010/main" val="3200839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76D5F4-80D9-A9E5-2784-593AE80A6061}"/>
              </a:ext>
            </a:extLst>
          </p:cNvPr>
          <p:cNvSpPr>
            <a:spLocks noGrp="1"/>
          </p:cNvSpPr>
          <p:nvPr>
            <p:ph type="title"/>
          </p:nvPr>
        </p:nvSpPr>
        <p:spPr>
          <a:xfrm>
            <a:off x="594360" y="198408"/>
            <a:ext cx="10972800" cy="1574317"/>
          </a:xfrm>
        </p:spPr>
        <p:txBody>
          <a:bodyPr anchor="b">
            <a:normAutofit/>
          </a:bodyPr>
          <a:lstStyle/>
          <a:p>
            <a:r>
              <a:rPr lang="en-US" dirty="0"/>
              <a:t>Dr. </a:t>
            </a:r>
            <a:r>
              <a:rPr lang="en-US" dirty="0" err="1"/>
              <a:t>Bronnum</a:t>
            </a:r>
            <a:r>
              <a:rPr lang="en-US" dirty="0"/>
              <a:t>, Niels Hoegh</a:t>
            </a:r>
          </a:p>
        </p:txBody>
      </p:sp>
      <p:sp>
        <p:nvSpPr>
          <p:cNvPr id="8" name="Content Placeholder 7">
            <a:extLst>
              <a:ext uri="{FF2B5EF4-FFF2-40B4-BE49-F238E27FC236}">
                <a16:creationId xmlns:a16="http://schemas.microsoft.com/office/drawing/2014/main" id="{1D018260-4E23-EE2E-270A-DDA48391D082}"/>
              </a:ext>
            </a:extLst>
          </p:cNvPr>
          <p:cNvSpPr>
            <a:spLocks noGrp="1"/>
          </p:cNvSpPr>
          <p:nvPr>
            <p:ph sz="quarter" idx="13"/>
          </p:nvPr>
        </p:nvSpPr>
        <p:spPr>
          <a:xfrm>
            <a:off x="624840" y="2301771"/>
            <a:ext cx="7439205" cy="3597470"/>
          </a:xfrm>
        </p:spPr>
        <p:txBody>
          <a:bodyPr>
            <a:noAutofit/>
          </a:bodyPr>
          <a:lstStyle/>
          <a:p>
            <a:pPr marL="285750" indent="-285750">
              <a:buFont typeface="Arial" panose="020B0604020202020204" pitchFamily="34" charset="0"/>
              <a:buChar char="•"/>
            </a:pPr>
            <a:r>
              <a:rPr lang="hu-HU" sz="1800" dirty="0"/>
              <a:t>Niels Høegh Brønnum dán úttörő misszionárius volt Nigériában.</a:t>
            </a:r>
            <a:endParaRPr lang="en-US" sz="1800" dirty="0"/>
          </a:p>
          <a:p>
            <a:pPr marL="285750" indent="-285750">
              <a:buFont typeface="Arial" panose="020B0604020202020204" pitchFamily="34" charset="0"/>
              <a:buChar char="•"/>
            </a:pPr>
            <a:r>
              <a:rPr lang="hu-HU" sz="1800" dirty="0"/>
              <a:t>Brønnum 1905 és 1911 között az Edinburghi Egyetemen járt orvosi egyetemre.</a:t>
            </a:r>
            <a:endParaRPr lang="en-US" sz="1800" dirty="0"/>
          </a:p>
          <a:p>
            <a:pPr marL="285750" indent="-285750">
              <a:lnSpc>
                <a:spcPct val="100000"/>
              </a:lnSpc>
              <a:spcBef>
                <a:spcPts val="600"/>
              </a:spcBef>
              <a:buFont typeface="Arial" panose="020B0604020202020204" pitchFamily="34" charset="0"/>
              <a:buChar char="•"/>
            </a:pPr>
            <a:r>
              <a:rPr lang="hu-HU" sz="1800" dirty="0"/>
              <a:t>1913-ban Brønnumot Nigériába küldték, ahol a dán orvostársaság Yola északkeleti tartományát jelölte ki magának tevékenységi területeként. Miután több angol missziós állomást is meglátogatott, Brønnum 1913 szeptemberében megérkezett Numanba. 2023 októberében ünnepeltük érkezésének és az evangélium hozzánk való elérkezésének 100. évfordulóját. </a:t>
            </a:r>
            <a:endParaRPr lang="en-US" sz="1800" dirty="0"/>
          </a:p>
          <a:p>
            <a:pPr marL="285750" indent="-285750">
              <a:buFont typeface="Arial" panose="020B0604020202020204" pitchFamily="34" charset="0"/>
              <a:buChar char="•"/>
            </a:pPr>
            <a:r>
              <a:rPr lang="hu-HU" sz="1800" dirty="0"/>
              <a:t>Nigériába utazása során felesége meghalt, miután megszületett fiuk.</a:t>
            </a:r>
          </a:p>
          <a:p>
            <a:pPr marL="285750" indent="-285750">
              <a:buFont typeface="Arial" panose="020B0604020202020204" pitchFamily="34" charset="0"/>
              <a:buChar char="•"/>
            </a:pPr>
            <a:r>
              <a:rPr lang="hu-HU" sz="1800" dirty="0"/>
              <a:t>Ott a bachama nép nyelvét és vallását tanulmányozta, missziós állomást épített, és lefordította Márk evangéliumát, amelyet 1915-ben adtak ki. </a:t>
            </a:r>
            <a:r>
              <a:rPr lang="en-US" sz="1800" dirty="0"/>
              <a:t> </a:t>
            </a:r>
          </a:p>
          <a:p>
            <a:pPr marL="285750" indent="-285750">
              <a:buFont typeface="Arial" panose="020B0604020202020204" pitchFamily="34" charset="0"/>
              <a:buChar char="•"/>
            </a:pPr>
            <a:r>
              <a:rPr lang="hu-HU" sz="1800" dirty="0"/>
              <a:t>Ezzel párhuzamosan orvosként is dolgozott.</a:t>
            </a:r>
            <a:endParaRPr lang="en-US" sz="1800" dirty="0"/>
          </a:p>
        </p:txBody>
      </p:sp>
      <p:pic>
        <p:nvPicPr>
          <p:cNvPr id="12" name="Picture 11" descr="A person with a mustache&#10;&#10;AI-generated content may be incorrect.">
            <a:extLst>
              <a:ext uri="{FF2B5EF4-FFF2-40B4-BE49-F238E27FC236}">
                <a16:creationId xmlns:a16="http://schemas.microsoft.com/office/drawing/2014/main" id="{B47D32D2-4ED1-7851-82BA-F8F8F6BA08C1}"/>
              </a:ext>
            </a:extLst>
          </p:cNvPr>
          <p:cNvPicPr>
            <a:picLocks noChangeAspect="1"/>
          </p:cNvPicPr>
          <p:nvPr/>
        </p:nvPicPr>
        <p:blipFill>
          <a:blip r:embed="rId2">
            <a:extLst>
              <a:ext uri="{28A0092B-C50C-407E-A947-70E740481C1C}">
                <a14:useLocalDpi xmlns:a14="http://schemas.microsoft.com/office/drawing/2010/main" val="0"/>
              </a:ext>
            </a:extLst>
          </a:blip>
          <a:srcRect t="641" r="3" b="22072"/>
          <a:stretch>
            <a:fillRect/>
          </a:stretch>
        </p:blipFill>
        <p:spPr>
          <a:xfrm>
            <a:off x="8064045" y="3260530"/>
            <a:ext cx="3947160" cy="3597470"/>
          </a:xfrm>
          <a:prstGeom prst="rect">
            <a:avLst/>
          </a:prstGeom>
          <a:noFill/>
        </p:spPr>
      </p:pic>
    </p:spTree>
    <p:extLst>
      <p:ext uri="{BB962C8B-B14F-4D97-AF65-F5344CB8AC3E}">
        <p14:creationId xmlns:p14="http://schemas.microsoft.com/office/powerpoint/2010/main" val="401873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r. Niels Høegh Brønnum, Numan, Nigeria, 1963">
            <a:hlinkClick r:id="" action="ppaction://media"/>
            <a:extLst>
              <a:ext uri="{FF2B5EF4-FFF2-40B4-BE49-F238E27FC236}">
                <a16:creationId xmlns:a16="http://schemas.microsoft.com/office/drawing/2014/main" id="{685CF191-79A2-F3FC-6244-B7A4EEA8B39D}"/>
              </a:ext>
            </a:extLst>
          </p:cNvPr>
          <p:cNvPicPr>
            <a:picLocks noGrp="1" noRot="1" noChangeAspect="1"/>
          </p:cNvPicPr>
          <p:nvPr>
            <p:ph type="pic" sz="quarter" idx="13"/>
            <a:videoFile r:link="rId1"/>
          </p:nvPr>
        </p:nvPicPr>
        <p:blipFill>
          <a:blip r:embed="rId3"/>
          <a:stretch>
            <a:fillRect/>
          </a:stretch>
        </p:blipFill>
        <p:spPr>
          <a:xfrm>
            <a:off x="1508971" y="0"/>
            <a:ext cx="9174057" cy="6880543"/>
          </a:xfrm>
          <a:prstGeom prst="rect">
            <a:avLst/>
          </a:prstGeom>
          <a:noFill/>
        </p:spPr>
      </p:pic>
      <p:sp>
        <p:nvSpPr>
          <p:cNvPr id="9" name="Title 2">
            <a:extLst>
              <a:ext uri="{FF2B5EF4-FFF2-40B4-BE49-F238E27FC236}">
                <a16:creationId xmlns:a16="http://schemas.microsoft.com/office/drawing/2014/main" id="{48B69FF1-AA53-B542-C061-F895ABEC9382}"/>
              </a:ext>
            </a:extLst>
          </p:cNvPr>
          <p:cNvSpPr>
            <a:spLocks noGrp="1"/>
          </p:cNvSpPr>
          <p:nvPr>
            <p:ph type="title"/>
          </p:nvPr>
        </p:nvSpPr>
        <p:spPr>
          <a:xfrm>
            <a:off x="10891156" y="2906485"/>
            <a:ext cx="1061358" cy="830287"/>
          </a:xfrm>
        </p:spPr>
        <p:txBody>
          <a:bodyPr/>
          <a:lstStyle/>
          <a:p>
            <a:pPr algn="ctr"/>
            <a:r>
              <a:rPr lang="hu-HU" sz="1800" b="0" dirty="0"/>
              <a:t>Dán nyelvű videó indítható Brønnum -</a:t>
            </a:r>
            <a:r>
              <a:rPr lang="hu-HU" sz="1800" b="0" dirty="0" err="1"/>
              <a:t>ról</a:t>
            </a:r>
            <a:endParaRPr lang="en-US" sz="1800" b="0" dirty="0"/>
          </a:p>
        </p:txBody>
      </p:sp>
    </p:spTree>
    <p:extLst>
      <p:ext uri="{BB962C8B-B14F-4D97-AF65-F5344CB8AC3E}">
        <p14:creationId xmlns:p14="http://schemas.microsoft.com/office/powerpoint/2010/main" val="23891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67941D6-361A-F7CA-F9AF-549A02C8C6F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586" b="7586"/>
          <a:stretch>
            <a:fillRect/>
          </a:stretch>
        </p:blipFill>
        <p:spPr>
          <a:xfrm>
            <a:off x="0" y="0"/>
            <a:ext cx="12192000" cy="6880543"/>
          </a:xfrm>
        </p:spPr>
      </p:pic>
      <p:sp>
        <p:nvSpPr>
          <p:cNvPr id="3" name="Title 2">
            <a:extLst>
              <a:ext uri="{FF2B5EF4-FFF2-40B4-BE49-F238E27FC236}">
                <a16:creationId xmlns:a16="http://schemas.microsoft.com/office/drawing/2014/main" id="{E8469A2E-DFB5-CF09-C1A8-B49D993E14DB}"/>
              </a:ext>
            </a:extLst>
          </p:cNvPr>
          <p:cNvSpPr>
            <a:spLocks noGrp="1"/>
          </p:cNvSpPr>
          <p:nvPr>
            <p:ph type="title"/>
          </p:nvPr>
        </p:nvSpPr>
        <p:spPr>
          <a:xfrm>
            <a:off x="1045028" y="-1645920"/>
            <a:ext cx="10611181" cy="3291840"/>
          </a:xfrm>
        </p:spPr>
        <p:txBody>
          <a:bodyPr/>
          <a:lstStyle/>
          <a:p>
            <a:r>
              <a:rPr lang="hu-HU" dirty="0"/>
              <a:t>Nigériai evangélikusok</a:t>
            </a:r>
            <a:endParaRPr lang="en-US" dirty="0"/>
          </a:p>
        </p:txBody>
      </p:sp>
    </p:spTree>
    <p:extLst>
      <p:ext uri="{BB962C8B-B14F-4D97-AF65-F5344CB8AC3E}">
        <p14:creationId xmlns:p14="http://schemas.microsoft.com/office/powerpoint/2010/main" val="2689847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33759D7-4D51-FC0C-248D-9AB12EC6209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592" b="7592"/>
          <a:stretch>
            <a:fillRect/>
          </a:stretch>
        </p:blipFill>
        <p:spPr/>
      </p:pic>
      <p:sp>
        <p:nvSpPr>
          <p:cNvPr id="3" name="Title 2">
            <a:extLst>
              <a:ext uri="{FF2B5EF4-FFF2-40B4-BE49-F238E27FC236}">
                <a16:creationId xmlns:a16="http://schemas.microsoft.com/office/drawing/2014/main" id="{2961E93A-4E6E-1794-26E2-6E42073EE0F8}"/>
              </a:ext>
            </a:extLst>
          </p:cNvPr>
          <p:cNvSpPr>
            <a:spLocks noGrp="1"/>
          </p:cNvSpPr>
          <p:nvPr>
            <p:ph type="title"/>
          </p:nvPr>
        </p:nvSpPr>
        <p:spPr>
          <a:xfrm>
            <a:off x="2367644" y="408213"/>
            <a:ext cx="9013370" cy="1534887"/>
          </a:xfrm>
        </p:spPr>
        <p:txBody>
          <a:bodyPr/>
          <a:lstStyle/>
          <a:p>
            <a:pPr algn="ctr"/>
            <a:r>
              <a:rPr lang="hu-HU" dirty="0"/>
              <a:t>Evangélikus életkép</a:t>
            </a:r>
            <a:endParaRPr lang="en-US" dirty="0"/>
          </a:p>
        </p:txBody>
      </p:sp>
    </p:spTree>
    <p:extLst>
      <p:ext uri="{BB962C8B-B14F-4D97-AF65-F5344CB8AC3E}">
        <p14:creationId xmlns:p14="http://schemas.microsoft.com/office/powerpoint/2010/main" val="1046856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5BE61F-A967-76DF-37FF-7070056F695F}"/>
              </a:ext>
            </a:extLst>
          </p:cNvPr>
          <p:cNvSpPr>
            <a:spLocks noGrp="1"/>
          </p:cNvSpPr>
          <p:nvPr>
            <p:ph type="title"/>
          </p:nvPr>
        </p:nvSpPr>
        <p:spPr>
          <a:xfrm>
            <a:off x="665933" y="1077686"/>
            <a:ext cx="5659483" cy="1371057"/>
          </a:xfrm>
        </p:spPr>
        <p:txBody>
          <a:bodyPr anchor="b">
            <a:normAutofit/>
          </a:bodyPr>
          <a:lstStyle/>
          <a:p>
            <a:r>
              <a:rPr lang="hu-HU" dirty="0"/>
              <a:t>Keresztény fiatalok</a:t>
            </a:r>
            <a:br>
              <a:rPr lang="hu-HU" dirty="0"/>
            </a:br>
            <a:r>
              <a:rPr lang="hu-HU" dirty="0"/>
              <a:t>jellemzői: </a:t>
            </a:r>
            <a:endParaRPr lang="en-US" dirty="0"/>
          </a:p>
        </p:txBody>
      </p:sp>
      <p:sp>
        <p:nvSpPr>
          <p:cNvPr id="5" name="Content Placeholder 4">
            <a:extLst>
              <a:ext uri="{FF2B5EF4-FFF2-40B4-BE49-F238E27FC236}">
                <a16:creationId xmlns:a16="http://schemas.microsoft.com/office/drawing/2014/main" id="{55498F66-F9F6-0723-7034-6BC70E28CBE4}"/>
              </a:ext>
            </a:extLst>
          </p:cNvPr>
          <p:cNvSpPr>
            <a:spLocks noGrp="1"/>
          </p:cNvSpPr>
          <p:nvPr>
            <p:ph sz="quarter" idx="16"/>
          </p:nvPr>
        </p:nvSpPr>
        <p:spPr>
          <a:xfrm>
            <a:off x="457200" y="2841171"/>
            <a:ext cx="6076951" cy="3432823"/>
          </a:xfrm>
        </p:spPr>
        <p:txBody>
          <a:bodyPr>
            <a:noAutofit/>
          </a:bodyPr>
          <a:lstStyle/>
          <a:p>
            <a:pPr marL="342900" indent="-342900">
              <a:spcBef>
                <a:spcPts val="600"/>
              </a:spcBef>
              <a:buFont typeface="Arial" panose="020B0604020202020204" pitchFamily="34" charset="0"/>
              <a:buChar char="•"/>
            </a:pPr>
            <a:r>
              <a:rPr lang="hu-HU" dirty="0"/>
              <a:t>Hetente többször is jársz templomba. Minden gyülekezeten belül vannak alcsoportok éneklésre, média munkára, a templom takarítására és más tevékenységekre.</a:t>
            </a:r>
            <a:r>
              <a:rPr lang="en-GB" dirty="0"/>
              <a:t> </a:t>
            </a:r>
            <a:endParaRPr lang="hu-HU" dirty="0"/>
          </a:p>
          <a:p>
            <a:pPr marL="342900" indent="-342900">
              <a:spcBef>
                <a:spcPts val="600"/>
              </a:spcBef>
              <a:buFont typeface="Arial" panose="020B0604020202020204" pitchFamily="34" charset="0"/>
              <a:buChar char="•"/>
            </a:pPr>
            <a:r>
              <a:rPr lang="hu-HU" dirty="0"/>
              <a:t>A hited jellemzi és összefoglalja az életed lényegét.</a:t>
            </a:r>
            <a:endParaRPr lang="en-GB" dirty="0"/>
          </a:p>
          <a:p>
            <a:pPr marL="342900" indent="-342900">
              <a:spcBef>
                <a:spcPts val="600"/>
              </a:spcBef>
              <a:buFont typeface="Arial" panose="020B0604020202020204" pitchFamily="34" charset="0"/>
              <a:buChar char="•"/>
            </a:pPr>
            <a:r>
              <a:rPr lang="hu-HU" dirty="0"/>
              <a:t>Élvezed a közösséghez tartozás érzését.</a:t>
            </a:r>
            <a:r>
              <a:rPr lang="en-GB" dirty="0"/>
              <a:t> </a:t>
            </a:r>
            <a:endParaRPr lang="hu-HU" dirty="0"/>
          </a:p>
          <a:p>
            <a:pPr marL="342900" indent="-342900">
              <a:spcBef>
                <a:spcPts val="600"/>
              </a:spcBef>
              <a:buFont typeface="Arial" panose="020B0604020202020204" pitchFamily="34" charset="0"/>
              <a:buChar char="•"/>
            </a:pPr>
            <a:r>
              <a:rPr lang="hu-HU" dirty="0"/>
              <a:t>A gyülekezeten keresztül átadod idődet, pénzedet és erőforrásaidat Istennek.</a:t>
            </a:r>
            <a:r>
              <a:rPr lang="en-GB" dirty="0"/>
              <a:t> </a:t>
            </a:r>
            <a:endParaRPr lang="hu-HU" dirty="0"/>
          </a:p>
          <a:p>
            <a:pPr marL="342900" indent="-342900">
              <a:spcBef>
                <a:spcPts val="600"/>
              </a:spcBef>
              <a:buFont typeface="Arial" panose="020B0604020202020204" pitchFamily="34" charset="0"/>
              <a:buChar char="•"/>
            </a:pPr>
            <a:r>
              <a:rPr lang="hu-HU" dirty="0"/>
              <a:t>Amennyire csak tudod, segíted a gyülekezet és a társadalom életét. </a:t>
            </a:r>
            <a:endParaRPr lang="en-GB" dirty="0"/>
          </a:p>
          <a:p>
            <a:pPr marL="342900" indent="-342900">
              <a:spcBef>
                <a:spcPts val="600"/>
              </a:spcBef>
              <a:buFont typeface="Arial" panose="020B0604020202020204" pitchFamily="34" charset="0"/>
              <a:buChar char="•"/>
            </a:pPr>
            <a:r>
              <a:rPr lang="hu-HU" dirty="0"/>
              <a:t>Mind a nigériai társadalomban, mind a nigériai kereszténységben a fiatalok alkotják a gerincet.</a:t>
            </a:r>
            <a:r>
              <a:rPr lang="en-GB" dirty="0"/>
              <a:t> </a:t>
            </a:r>
          </a:p>
        </p:txBody>
      </p:sp>
      <p:pic>
        <p:nvPicPr>
          <p:cNvPr id="7" name="Picture 6" descr="A group of people sitting in a church&#10;&#10;AI-generated content may be incorrect.">
            <a:extLst>
              <a:ext uri="{FF2B5EF4-FFF2-40B4-BE49-F238E27FC236}">
                <a16:creationId xmlns:a16="http://schemas.microsoft.com/office/drawing/2014/main" id="{4A062D05-AA61-D30F-BE59-19EA547E4004}"/>
              </a:ext>
            </a:extLst>
          </p:cNvPr>
          <p:cNvPicPr>
            <a:picLocks noChangeAspect="1"/>
          </p:cNvPicPr>
          <p:nvPr/>
        </p:nvPicPr>
        <p:blipFill>
          <a:blip r:embed="rId2">
            <a:extLst>
              <a:ext uri="{28A0092B-C50C-407E-A947-70E740481C1C}">
                <a14:useLocalDpi xmlns:a14="http://schemas.microsoft.com/office/drawing/2010/main" val="0"/>
              </a:ext>
            </a:extLst>
          </a:blip>
          <a:srcRect l="12824" r="20266"/>
          <a:stretch>
            <a:fillRect/>
          </a:stretch>
        </p:blipFill>
        <p:spPr>
          <a:xfrm>
            <a:off x="6746423" y="0"/>
            <a:ext cx="6118225" cy="6857990"/>
          </a:xfrm>
          <a:prstGeom prst="rect">
            <a:avLst/>
          </a:prstGeom>
          <a:noFill/>
        </p:spPr>
      </p:pic>
    </p:spTree>
    <p:extLst>
      <p:ext uri="{BB962C8B-B14F-4D97-AF65-F5344CB8AC3E}">
        <p14:creationId xmlns:p14="http://schemas.microsoft.com/office/powerpoint/2010/main" val="4247867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763E86-8DA8-FC24-BBE1-ACC4F165B155}"/>
              </a:ext>
            </a:extLst>
          </p:cNvPr>
          <p:cNvSpPr>
            <a:spLocks noGrp="1"/>
          </p:cNvSpPr>
          <p:nvPr>
            <p:ph type="title"/>
          </p:nvPr>
        </p:nvSpPr>
        <p:spPr/>
        <p:txBody>
          <a:bodyPr/>
          <a:lstStyle/>
          <a:p>
            <a:r>
              <a:rPr lang="hu-HU" dirty="0"/>
              <a:t>A keresztények kihívásai Nigériában</a:t>
            </a:r>
            <a:endParaRPr lang="en-US" dirty="0"/>
          </a:p>
        </p:txBody>
      </p:sp>
      <p:sp>
        <p:nvSpPr>
          <p:cNvPr id="3" name="Content Placeholder 2">
            <a:extLst>
              <a:ext uri="{FF2B5EF4-FFF2-40B4-BE49-F238E27FC236}">
                <a16:creationId xmlns:a16="http://schemas.microsoft.com/office/drawing/2014/main" id="{154AD57A-C7B1-4C86-CBF8-B064D4AF9919}"/>
              </a:ext>
            </a:extLst>
          </p:cNvPr>
          <p:cNvSpPr>
            <a:spLocks noGrp="1"/>
          </p:cNvSpPr>
          <p:nvPr>
            <p:ph sz="quarter" idx="15"/>
          </p:nvPr>
        </p:nvSpPr>
        <p:spPr/>
        <p:txBody>
          <a:bodyPr>
            <a:normAutofit/>
          </a:bodyPr>
          <a:lstStyle/>
          <a:p>
            <a:r>
              <a:rPr lang="hu-HU" b="1" dirty="0"/>
              <a:t>Vallási feszültség és bizonytalanság</a:t>
            </a:r>
          </a:p>
          <a:p>
            <a:r>
              <a:rPr lang="hu-HU" b="1" dirty="0"/>
              <a:t>- Erőszakos támadások </a:t>
            </a:r>
            <a:r>
              <a:rPr lang="hu-HU" dirty="0"/>
              <a:t>szélsőséges csoportok, például a </a:t>
            </a:r>
            <a:r>
              <a:rPr lang="hu-HU" dirty="0" err="1"/>
              <a:t>Boko</a:t>
            </a:r>
            <a:r>
              <a:rPr lang="hu-HU" dirty="0"/>
              <a:t> </a:t>
            </a:r>
            <a:r>
              <a:rPr lang="hu-HU" dirty="0" err="1"/>
              <a:t>Haram</a:t>
            </a:r>
            <a:r>
              <a:rPr lang="hu-HU" dirty="0"/>
              <a:t> és az ISWAP részéről.</a:t>
            </a:r>
            <a:r>
              <a:rPr lang="en-US" b="1" dirty="0">
                <a:latin typeface="Calibri" panose="020F0502020204030204" pitchFamily="34" charset="0"/>
                <a:cs typeface="Calibri" panose="020F0502020204030204" pitchFamily="34" charset="0"/>
              </a:rPr>
              <a:t> </a:t>
            </a:r>
            <a:endParaRPr lang="hu-HU" b="1" dirty="0">
              <a:latin typeface="Calibri" panose="020F0502020204030204" pitchFamily="34" charset="0"/>
              <a:cs typeface="Calibri" panose="020F0502020204030204" pitchFamily="34" charset="0"/>
            </a:endParaRPr>
          </a:p>
          <a:p>
            <a:r>
              <a:rPr lang="hu-HU" b="1" dirty="0"/>
              <a:t>- Célzott gyilkosságok </a:t>
            </a:r>
            <a:r>
              <a:rPr lang="hu-HU" dirty="0"/>
              <a:t>vagy </a:t>
            </a:r>
            <a:r>
              <a:rPr lang="hu-HU" dirty="0" err="1"/>
              <a:t>tulajdonrongolás</a:t>
            </a:r>
            <a:r>
              <a:rPr lang="hu-HU" dirty="0"/>
              <a:t> bizonyos közösségekben.</a:t>
            </a:r>
            <a:r>
              <a:rPr lang="en-US" b="1" dirty="0">
                <a:latin typeface="Calibri" panose="020F0502020204030204" pitchFamily="34" charset="0"/>
                <a:cs typeface="Calibri" panose="020F0502020204030204" pitchFamily="34" charset="0"/>
              </a:rPr>
              <a:t> </a:t>
            </a:r>
            <a:endParaRPr lang="hu-HU" b="1" dirty="0">
              <a:latin typeface="Calibri" panose="020F0502020204030204" pitchFamily="34" charset="0"/>
              <a:cs typeface="Calibri" panose="020F0502020204030204" pitchFamily="34" charset="0"/>
            </a:endParaRPr>
          </a:p>
          <a:p>
            <a:r>
              <a:rPr lang="hu-HU" b="1" dirty="0"/>
              <a:t>- Félelem és instabilitás</a:t>
            </a:r>
            <a:r>
              <a:rPr lang="hu-HU" dirty="0"/>
              <a:t>, amely kihat a normális életre, az istentiszteletekre és az oktatásra.</a:t>
            </a:r>
            <a:endParaRPr lang="en-US"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23F0935A-8C39-EE37-D232-74CFC68B68F8}"/>
              </a:ext>
            </a:extLst>
          </p:cNvPr>
          <p:cNvSpPr>
            <a:spLocks noGrp="1"/>
          </p:cNvSpPr>
          <p:nvPr>
            <p:ph sz="quarter" idx="16"/>
          </p:nvPr>
        </p:nvSpPr>
        <p:spPr/>
        <p:txBody>
          <a:bodyPr vert="horz" lIns="0" tIns="45720" rIns="0" bIns="0" rtlCol="0" anchor="t">
            <a:normAutofit/>
          </a:bodyPr>
          <a:lstStyle/>
          <a:p>
            <a:r>
              <a:rPr lang="hu-HU" b="1" dirty="0"/>
              <a:t>Társadalmi nyomás és diszkrimináció</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b="1" dirty="0"/>
              <a:t>A keresztények társadalmi kirekesztést</a:t>
            </a:r>
            <a:r>
              <a:rPr lang="hu-HU" dirty="0"/>
              <a:t> tapasztalnak, vagy másképp bánnak velük.</a:t>
            </a:r>
            <a:endParaRPr lang="en-US" dirty="0">
              <a:latin typeface="Calibri"/>
              <a:ea typeface="Calibri"/>
              <a:cs typeface="Calibri"/>
            </a:endParaRPr>
          </a:p>
          <a:p>
            <a:pPr marL="342900" indent="-342900">
              <a:buFont typeface="Arial" panose="020B0604020202020204" pitchFamily="34" charset="0"/>
              <a:buChar char="•"/>
            </a:pPr>
            <a:r>
              <a:rPr lang="hu-HU" dirty="0"/>
              <a:t>Néhányan </a:t>
            </a:r>
            <a:r>
              <a:rPr lang="hu-HU" b="1" dirty="0"/>
              <a:t>nyomás alatt állnak</a:t>
            </a:r>
            <a:r>
              <a:rPr lang="hu-HU" dirty="0"/>
              <a:t>, hogy áttérjenek az iszlámra, különösen a vidéki közösségekben.</a:t>
            </a:r>
            <a:r>
              <a:rPr lang="en-US" dirty="0">
                <a:latin typeface="Calibri" panose="020F0502020204030204" pitchFamily="34" charset="0"/>
                <a:cs typeface="Calibri" panose="020F0502020204030204" pitchFamily="34" charset="0"/>
              </a:rPr>
              <a:t> </a:t>
            </a:r>
            <a:endParaRPr lang="hu-HU"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dirty="0"/>
              <a:t>A keresztény fiataloknak nehézséget okozhat, hogy </a:t>
            </a:r>
            <a:r>
              <a:rPr lang="hu-HU" b="1" dirty="0"/>
              <a:t>biztonságos tereket </a:t>
            </a:r>
            <a:r>
              <a:rPr lang="hu-HU" dirty="0"/>
              <a:t>találjanak hitük kifejezésére.</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327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593507"/>
          </a:xfrm>
        </p:spPr>
        <p:txBody>
          <a:bodyPr/>
          <a:lstStyle/>
          <a:p>
            <a:r>
              <a:rPr lang="en-US" dirty="0"/>
              <a:t>A</a:t>
            </a:r>
            <a:r>
              <a:rPr lang="hu-HU" dirty="0"/>
              <a:t>miről a diák szólnak:</a:t>
            </a:r>
            <a:endParaRPr lang="en-US" dirty="0"/>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5" y="2281238"/>
            <a:ext cx="6788150" cy="3709987"/>
          </a:xfrm>
        </p:spPr>
        <p:txBody>
          <a:bodyPr vert="horz" lIns="0" tIns="457200" rIns="0" bIns="0" rtlCol="0" anchor="t">
            <a:normAutofit lnSpcReduction="10000"/>
          </a:bodyPr>
          <a:lstStyle/>
          <a:p>
            <a:pPr marL="283210" indent="-283210"/>
            <a:r>
              <a:rPr lang="hu-HU" dirty="0">
                <a:solidFill>
                  <a:schemeClr val="bg1"/>
                </a:solidFill>
              </a:rPr>
              <a:t>Nigéria általában</a:t>
            </a:r>
            <a:endParaRPr lang="en-US" dirty="0">
              <a:solidFill>
                <a:schemeClr val="bg1"/>
              </a:solidFill>
            </a:endParaRPr>
          </a:p>
          <a:p>
            <a:r>
              <a:rPr lang="hu-HU" dirty="0">
                <a:solidFill>
                  <a:schemeClr val="bg1"/>
                </a:solidFill>
              </a:rPr>
              <a:t>Hogyan jött a kereszténység Nigériába?</a:t>
            </a:r>
            <a:endParaRPr lang="en-US" dirty="0">
              <a:solidFill>
                <a:schemeClr val="bg1"/>
              </a:solidFill>
            </a:endParaRPr>
          </a:p>
          <a:p>
            <a:r>
              <a:rPr lang="hu-HU" dirty="0">
                <a:solidFill>
                  <a:schemeClr val="bg1"/>
                </a:solidFill>
              </a:rPr>
              <a:t>Kereszténység Nigériában</a:t>
            </a:r>
            <a:r>
              <a:rPr lang="en-US" dirty="0">
                <a:solidFill>
                  <a:schemeClr val="bg1"/>
                </a:solidFill>
              </a:rPr>
              <a:t> </a:t>
            </a:r>
          </a:p>
          <a:p>
            <a:r>
              <a:rPr lang="hu-HU" dirty="0">
                <a:solidFill>
                  <a:schemeClr val="bg1"/>
                </a:solidFill>
              </a:rPr>
              <a:t>Keresztény fiatalok helyzete</a:t>
            </a:r>
            <a:endParaRPr lang="en-US" dirty="0">
              <a:solidFill>
                <a:schemeClr val="bg1"/>
              </a:solidFill>
            </a:endParaRPr>
          </a:p>
          <a:p>
            <a:r>
              <a:rPr lang="hu-HU" dirty="0">
                <a:solidFill>
                  <a:schemeClr val="bg1"/>
                </a:solidFill>
              </a:rPr>
              <a:t>Keresztény fiatalok előtt álló kihívások Nigériában</a:t>
            </a:r>
            <a:endParaRPr lang="en-US" dirty="0">
              <a:solidFill>
                <a:schemeClr val="bg1"/>
              </a:solidFill>
            </a:endParaRPr>
          </a:p>
          <a:p>
            <a:r>
              <a:rPr lang="hu-HU" dirty="0">
                <a:solidFill>
                  <a:schemeClr val="bg1"/>
                </a:solidFill>
              </a:rPr>
              <a:t>A Magyarországi Evangélikus Egyház partnerkapcsolata Nigériában</a:t>
            </a:r>
            <a:endParaRPr lang="en-US" dirty="0">
              <a:solidFill>
                <a:schemeClr val="bg1"/>
              </a:solidFill>
            </a:endParaRPr>
          </a:p>
        </p:txBody>
      </p:sp>
    </p:spTree>
    <p:extLst>
      <p:ext uri="{BB962C8B-B14F-4D97-AF65-F5344CB8AC3E}">
        <p14:creationId xmlns:p14="http://schemas.microsoft.com/office/powerpoint/2010/main" val="3346685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uilding with a cross on the front&#10;&#10;AI-generated content may be incorrect.">
            <a:extLst>
              <a:ext uri="{FF2B5EF4-FFF2-40B4-BE49-F238E27FC236}">
                <a16:creationId xmlns:a16="http://schemas.microsoft.com/office/drawing/2014/main" id="{7E11CFC4-19BB-16D8-5BF7-9A83C0E8563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7" r="147"/>
          <a:stretch>
            <a:fillRect/>
          </a:stretch>
        </p:blipFill>
        <p:spPr>
          <a:xfrm>
            <a:off x="0" y="-22543"/>
            <a:ext cx="12192000" cy="6880543"/>
          </a:xfrm>
        </p:spPr>
      </p:pic>
      <p:sp>
        <p:nvSpPr>
          <p:cNvPr id="3" name="Title 2">
            <a:extLst>
              <a:ext uri="{FF2B5EF4-FFF2-40B4-BE49-F238E27FC236}">
                <a16:creationId xmlns:a16="http://schemas.microsoft.com/office/drawing/2014/main" id="{B5417003-03EC-445E-A82E-15CF34F41FBC}"/>
              </a:ext>
            </a:extLst>
          </p:cNvPr>
          <p:cNvSpPr>
            <a:spLocks noGrp="1"/>
          </p:cNvSpPr>
          <p:nvPr>
            <p:ph type="title"/>
          </p:nvPr>
        </p:nvSpPr>
        <p:spPr>
          <a:xfrm>
            <a:off x="293914" y="195942"/>
            <a:ext cx="11898086" cy="928259"/>
          </a:xfrm>
        </p:spPr>
        <p:txBody>
          <a:bodyPr/>
          <a:lstStyle/>
          <a:p>
            <a:r>
              <a:rPr lang="hu-HU" sz="5400" dirty="0">
                <a:solidFill>
                  <a:schemeClr val="bg1"/>
                </a:solidFill>
              </a:rPr>
              <a:t>Terroristák által felgyújtott templom</a:t>
            </a:r>
            <a:endParaRPr lang="en-US" sz="5400" dirty="0">
              <a:solidFill>
                <a:schemeClr val="bg1"/>
              </a:solidFill>
            </a:endParaRPr>
          </a:p>
        </p:txBody>
      </p:sp>
    </p:spTree>
    <p:extLst>
      <p:ext uri="{BB962C8B-B14F-4D97-AF65-F5344CB8AC3E}">
        <p14:creationId xmlns:p14="http://schemas.microsoft.com/office/powerpoint/2010/main" val="166216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sitting in a church&#10;&#10;AI-generated content may be incorrect.">
            <a:extLst>
              <a:ext uri="{FF2B5EF4-FFF2-40B4-BE49-F238E27FC236}">
                <a16:creationId xmlns:a16="http://schemas.microsoft.com/office/drawing/2014/main" id="{06F68A28-7828-A73A-F471-D87F06FBF71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973" r="-1" b="-1"/>
          <a:stretch>
            <a:fillRect/>
          </a:stretch>
        </p:blipFill>
        <p:spPr>
          <a:xfrm>
            <a:off x="20" y="0"/>
            <a:ext cx="12191980" cy="6880533"/>
          </a:xfrm>
          <a:noFill/>
        </p:spPr>
      </p:pic>
      <p:sp>
        <p:nvSpPr>
          <p:cNvPr id="11" name="Title 2">
            <a:extLst>
              <a:ext uri="{FF2B5EF4-FFF2-40B4-BE49-F238E27FC236}">
                <a16:creationId xmlns:a16="http://schemas.microsoft.com/office/drawing/2014/main" id="{E3EE6FCC-FEE7-9FA8-92A0-A938B8929E3B}"/>
              </a:ext>
            </a:extLst>
          </p:cNvPr>
          <p:cNvSpPr>
            <a:spLocks noGrp="1"/>
          </p:cNvSpPr>
          <p:nvPr>
            <p:ph type="title"/>
          </p:nvPr>
        </p:nvSpPr>
        <p:spPr>
          <a:xfrm>
            <a:off x="2488474" y="1567542"/>
            <a:ext cx="5477479" cy="2410097"/>
          </a:xfrm>
        </p:spPr>
        <p:txBody>
          <a:bodyPr/>
          <a:lstStyle/>
          <a:p>
            <a:pPr algn="ctr"/>
            <a:r>
              <a:rPr lang="hu-HU" sz="4000" dirty="0"/>
              <a:t>… és ilyen körülmények közt is tartják az istentiszteleteket</a:t>
            </a:r>
            <a:endParaRPr lang="en-US" sz="4000" dirty="0"/>
          </a:p>
        </p:txBody>
      </p:sp>
    </p:spTree>
    <p:extLst>
      <p:ext uri="{BB962C8B-B14F-4D97-AF65-F5344CB8AC3E}">
        <p14:creationId xmlns:p14="http://schemas.microsoft.com/office/powerpoint/2010/main" val="3163152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in chairs outside&#10;&#10;AI-generated content may be incorrect.">
            <a:extLst>
              <a:ext uri="{FF2B5EF4-FFF2-40B4-BE49-F238E27FC236}">
                <a16:creationId xmlns:a16="http://schemas.microsoft.com/office/drawing/2014/main" id="{A3B5A12E-7196-6386-E611-AF9DFEC6F45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7" r="117"/>
          <a:stretch>
            <a:fillRect/>
          </a:stretch>
        </p:blipFill>
        <p:spPr>
          <a:xfrm>
            <a:off x="0" y="0"/>
            <a:ext cx="12192000" cy="6880543"/>
          </a:xfrm>
        </p:spPr>
      </p:pic>
      <p:sp>
        <p:nvSpPr>
          <p:cNvPr id="3" name="Title 2">
            <a:extLst>
              <a:ext uri="{FF2B5EF4-FFF2-40B4-BE49-F238E27FC236}">
                <a16:creationId xmlns:a16="http://schemas.microsoft.com/office/drawing/2014/main" id="{BF706247-A343-A311-F6E4-281E2E1A7179}"/>
              </a:ext>
            </a:extLst>
          </p:cNvPr>
          <p:cNvSpPr>
            <a:spLocks noGrp="1"/>
          </p:cNvSpPr>
          <p:nvPr>
            <p:ph type="title"/>
          </p:nvPr>
        </p:nvSpPr>
        <p:spPr>
          <a:xfrm>
            <a:off x="6342017" y="1110343"/>
            <a:ext cx="5477479" cy="1110344"/>
          </a:xfrm>
        </p:spPr>
        <p:txBody>
          <a:bodyPr/>
          <a:lstStyle/>
          <a:p>
            <a:r>
              <a:rPr lang="hu-HU" sz="4000" dirty="0"/>
              <a:t>Akár a tűző nap hevét hordozva</a:t>
            </a:r>
            <a:endParaRPr lang="en-US" sz="4000" dirty="0"/>
          </a:p>
        </p:txBody>
      </p:sp>
    </p:spTree>
    <p:extLst>
      <p:ext uri="{BB962C8B-B14F-4D97-AF65-F5344CB8AC3E}">
        <p14:creationId xmlns:p14="http://schemas.microsoft.com/office/powerpoint/2010/main" val="4129162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in a room&#10;&#10;AI-generated content may be incorrect.">
            <a:extLst>
              <a:ext uri="{FF2B5EF4-FFF2-40B4-BE49-F238E27FC236}">
                <a16:creationId xmlns:a16="http://schemas.microsoft.com/office/drawing/2014/main" id="{EC0639B3-DA27-EE9D-C299-E89DB7455AE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987" r="11987"/>
          <a:stretch>
            <a:fillRect/>
          </a:stretch>
        </p:blipFill>
        <p:spPr>
          <a:xfrm>
            <a:off x="0" y="-22543"/>
            <a:ext cx="12192000" cy="6880543"/>
          </a:xfrm>
        </p:spPr>
      </p:pic>
      <p:sp>
        <p:nvSpPr>
          <p:cNvPr id="3" name="Title 2">
            <a:extLst>
              <a:ext uri="{FF2B5EF4-FFF2-40B4-BE49-F238E27FC236}">
                <a16:creationId xmlns:a16="http://schemas.microsoft.com/office/drawing/2014/main" id="{7927B6D1-DDB4-BC88-13FB-EB98923D59E2}"/>
              </a:ext>
            </a:extLst>
          </p:cNvPr>
          <p:cNvSpPr>
            <a:spLocks noGrp="1"/>
          </p:cNvSpPr>
          <p:nvPr>
            <p:ph type="title"/>
          </p:nvPr>
        </p:nvSpPr>
        <p:spPr>
          <a:xfrm>
            <a:off x="5950130" y="0"/>
            <a:ext cx="5477479" cy="993573"/>
          </a:xfrm>
        </p:spPr>
        <p:txBody>
          <a:bodyPr/>
          <a:lstStyle/>
          <a:p>
            <a:r>
              <a:rPr lang="hu-HU" sz="4000" dirty="0"/>
              <a:t>Hálát adva …</a:t>
            </a:r>
            <a:endParaRPr lang="en-US" sz="4000" dirty="0"/>
          </a:p>
        </p:txBody>
      </p:sp>
    </p:spTree>
    <p:extLst>
      <p:ext uri="{BB962C8B-B14F-4D97-AF65-F5344CB8AC3E}">
        <p14:creationId xmlns:p14="http://schemas.microsoft.com/office/powerpoint/2010/main" val="3317156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30751-935D-5773-4A07-3974CE9E001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E0E69D0-E81D-1A18-1E10-F50BCA1638B2}"/>
              </a:ext>
            </a:extLst>
          </p:cNvPr>
          <p:cNvSpPr>
            <a:spLocks noGrp="1"/>
          </p:cNvSpPr>
          <p:nvPr>
            <p:ph type="title"/>
          </p:nvPr>
        </p:nvSpPr>
        <p:spPr/>
        <p:txBody>
          <a:bodyPr/>
          <a:lstStyle/>
          <a:p>
            <a:r>
              <a:rPr lang="hu-HU" dirty="0"/>
              <a:t>A keresztények további kihívásai Nigériában</a:t>
            </a:r>
            <a:endParaRPr lang="en-US" dirty="0"/>
          </a:p>
        </p:txBody>
      </p:sp>
      <p:sp>
        <p:nvSpPr>
          <p:cNvPr id="3" name="Content Placeholder 2">
            <a:extLst>
              <a:ext uri="{FF2B5EF4-FFF2-40B4-BE49-F238E27FC236}">
                <a16:creationId xmlns:a16="http://schemas.microsoft.com/office/drawing/2014/main" id="{DB3D3541-05AF-40EE-19A7-B42D6EB83B02}"/>
              </a:ext>
            </a:extLst>
          </p:cNvPr>
          <p:cNvSpPr>
            <a:spLocks noGrp="1"/>
          </p:cNvSpPr>
          <p:nvPr>
            <p:ph sz="quarter" idx="15"/>
          </p:nvPr>
        </p:nvSpPr>
        <p:spPr/>
        <p:txBody>
          <a:bodyPr>
            <a:normAutofit/>
          </a:bodyPr>
          <a:lstStyle/>
          <a:p>
            <a:r>
              <a:rPr lang="hu-HU" b="1" dirty="0"/>
              <a:t>Korlátozott vallásszabadság egyes államokban</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dirty="0"/>
              <a:t>A kereszténység </a:t>
            </a:r>
            <a:r>
              <a:rPr lang="hu-HU" b="1" dirty="0"/>
              <a:t>nyilvános gyakorlásának</a:t>
            </a:r>
            <a:r>
              <a:rPr lang="hu-HU" dirty="0"/>
              <a:t> korlátozásai</a:t>
            </a:r>
            <a:r>
              <a:rPr lang="en-US"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hu-HU" dirty="0"/>
              <a:t>Nehéz </a:t>
            </a:r>
            <a:r>
              <a:rPr lang="hu-HU" b="1" dirty="0"/>
              <a:t>földet szerezni templomok építéséhez.</a:t>
            </a:r>
            <a:r>
              <a:rPr lang="en-US" b="1" dirty="0">
                <a:latin typeface="Calibri" panose="020F0502020204030204" pitchFamily="34" charset="0"/>
                <a:cs typeface="Calibri" panose="020F0502020204030204" pitchFamily="34" charset="0"/>
              </a:rPr>
              <a:t> </a:t>
            </a:r>
            <a:endParaRPr lang="hu-HU"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dirty="0"/>
              <a:t>Néha </a:t>
            </a:r>
            <a:r>
              <a:rPr lang="hu-HU" b="1" dirty="0"/>
              <a:t>korlátozva</a:t>
            </a:r>
            <a:r>
              <a:rPr lang="hu-HU" dirty="0"/>
              <a:t> vannak a keresztény vallási tevékenységek vagy összejövetelek.</a:t>
            </a:r>
            <a:endParaRPr lang="en-US"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9F4C105A-00EE-281F-C8B3-F37E60E55C83}"/>
              </a:ext>
            </a:extLst>
          </p:cNvPr>
          <p:cNvSpPr>
            <a:spLocks noGrp="1"/>
          </p:cNvSpPr>
          <p:nvPr>
            <p:ph sz="quarter" idx="16"/>
          </p:nvPr>
        </p:nvSpPr>
        <p:spPr/>
        <p:txBody>
          <a:bodyPr>
            <a:normAutofit/>
          </a:bodyPr>
          <a:lstStyle/>
          <a:p>
            <a:r>
              <a:rPr lang="hu-HU" dirty="0"/>
              <a:t> </a:t>
            </a:r>
            <a:r>
              <a:rPr lang="hu-HU" b="1" dirty="0"/>
              <a:t>Oktatási kihívások</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dirty="0"/>
              <a:t> </a:t>
            </a:r>
            <a:r>
              <a:rPr lang="hu-HU" b="1" dirty="0"/>
              <a:t>Tantervi nyomás</a:t>
            </a:r>
            <a:r>
              <a:rPr lang="hu-HU" dirty="0"/>
              <a:t>, például az iszlám vallástudomány kötelező elvégzése, amikor a keresztény vallástudomány nem elérhető</a:t>
            </a:r>
          </a:p>
          <a:p>
            <a:pPr marL="342900" indent="-342900">
              <a:buFont typeface="Arial" panose="020B0604020202020204" pitchFamily="34" charset="0"/>
              <a:buChar char="•"/>
            </a:pPr>
            <a:r>
              <a:rPr lang="hu-HU" dirty="0"/>
              <a:t>Szélsőséges esetekben a </a:t>
            </a:r>
            <a:r>
              <a:rPr lang="hu-HU" b="1" dirty="0"/>
              <a:t>társak vagy a tanárok zaklatása</a:t>
            </a:r>
            <a:r>
              <a:rPr lang="hu-HU" dirty="0"/>
              <a:t> vagy diszkriminációja. </a:t>
            </a:r>
          </a:p>
          <a:p>
            <a:pPr marL="342900" indent="-342900">
              <a:buFont typeface="Arial" panose="020B0604020202020204" pitchFamily="34" charset="0"/>
              <a:buChar char="•"/>
            </a:pPr>
            <a:r>
              <a:rPr lang="hu-HU" dirty="0"/>
              <a:t>Az oktatáshoz való </a:t>
            </a:r>
            <a:r>
              <a:rPr lang="hu-HU" b="1" dirty="0"/>
              <a:t>hozzáférés megtagadása.</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3514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2CA6E-45D5-EB9E-1AC6-87118D6EBF8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D321B24-968F-71B0-8BC1-DDA7A91B9C1A}"/>
              </a:ext>
            </a:extLst>
          </p:cNvPr>
          <p:cNvSpPr>
            <a:spLocks noGrp="1"/>
          </p:cNvSpPr>
          <p:nvPr>
            <p:ph type="title"/>
          </p:nvPr>
        </p:nvSpPr>
        <p:spPr/>
        <p:txBody>
          <a:bodyPr/>
          <a:lstStyle/>
          <a:p>
            <a:r>
              <a:rPr lang="hu-HU" dirty="0"/>
              <a:t>A fiatal keresztények kihívásai Nigériában</a:t>
            </a:r>
            <a:endParaRPr lang="en-US" dirty="0"/>
          </a:p>
        </p:txBody>
      </p:sp>
      <p:sp>
        <p:nvSpPr>
          <p:cNvPr id="3" name="Content Placeholder 2">
            <a:extLst>
              <a:ext uri="{FF2B5EF4-FFF2-40B4-BE49-F238E27FC236}">
                <a16:creationId xmlns:a16="http://schemas.microsoft.com/office/drawing/2014/main" id="{832DFDD5-BD71-666C-5C8B-CFAFC57EFEED}"/>
              </a:ext>
            </a:extLst>
          </p:cNvPr>
          <p:cNvSpPr>
            <a:spLocks noGrp="1"/>
          </p:cNvSpPr>
          <p:nvPr>
            <p:ph sz="quarter" idx="15"/>
          </p:nvPr>
        </p:nvSpPr>
        <p:spPr/>
        <p:txBody>
          <a:bodyPr>
            <a:normAutofit/>
          </a:bodyPr>
          <a:lstStyle/>
          <a:p>
            <a:r>
              <a:rPr lang="hu-HU" b="1" dirty="0"/>
              <a:t>Gazdasági </a:t>
            </a:r>
            <a:r>
              <a:rPr lang="hu-HU" b="1" dirty="0" err="1"/>
              <a:t>marginalizáció</a:t>
            </a: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dirty="0"/>
              <a:t>A keresztényeket kizárhatják a munkalehetőségekből, az előléptetésekből vagy a juttatásokból a hitük miatt.</a:t>
            </a:r>
            <a:r>
              <a:rPr lang="en-US" dirty="0">
                <a:latin typeface="Calibri" panose="020F0502020204030204" pitchFamily="34" charset="0"/>
                <a:cs typeface="Calibri" panose="020F0502020204030204" pitchFamily="34" charset="0"/>
              </a:rPr>
              <a:t> </a:t>
            </a:r>
            <a:endParaRPr lang="hu-HU"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dirty="0"/>
              <a:t>A keresztény vállalkozók tisztességtelen bánásmóddal vagy csökkentett támogatással szembesülhetnek.</a:t>
            </a:r>
          </a:p>
        </p:txBody>
      </p:sp>
      <p:pic>
        <p:nvPicPr>
          <p:cNvPr id="2" name="Tartalom helye 1">
            <a:extLst>
              <a:ext uri="{FF2B5EF4-FFF2-40B4-BE49-F238E27FC236}">
                <a16:creationId xmlns:a16="http://schemas.microsoft.com/office/drawing/2014/main" id="{BFA05A7F-A1AD-BD53-FD4F-462D8889CF0B}"/>
              </a:ext>
            </a:extLst>
          </p:cNvPr>
          <p:cNvPicPr>
            <a:picLocks noGrp="1" noChangeAspect="1"/>
          </p:cNvPicPr>
          <p:nvPr>
            <p:ph sz="quarter" idx="16"/>
          </p:nvPr>
        </p:nvPicPr>
        <p:blipFill>
          <a:blip r:embed="rId2"/>
          <a:stretch>
            <a:fillRect/>
          </a:stretch>
        </p:blipFill>
        <p:spPr>
          <a:xfrm>
            <a:off x="6394976" y="2676525"/>
            <a:ext cx="4675795" cy="3139949"/>
          </a:xfrm>
          <a:prstGeom prst="rect">
            <a:avLst/>
          </a:prstGeom>
        </p:spPr>
      </p:pic>
    </p:spTree>
    <p:extLst>
      <p:ext uri="{BB962C8B-B14F-4D97-AF65-F5344CB8AC3E}">
        <p14:creationId xmlns:p14="http://schemas.microsoft.com/office/powerpoint/2010/main" val="2438904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4DC31-8888-FCCC-2F6C-380F32E9FE7A}"/>
              </a:ext>
            </a:extLst>
          </p:cNvPr>
          <p:cNvSpPr>
            <a:spLocks noGrp="1"/>
          </p:cNvSpPr>
          <p:nvPr>
            <p:ph type="title"/>
          </p:nvPr>
        </p:nvSpPr>
        <p:spPr/>
        <p:txBody>
          <a:bodyPr/>
          <a:lstStyle/>
          <a:p>
            <a:r>
              <a:rPr lang="en-US" b="0" dirty="0">
                <a:ea typeface="+mj-lt"/>
                <a:cs typeface="+mj-lt"/>
              </a:rPr>
              <a:t>M</a:t>
            </a:r>
            <a:r>
              <a:rPr lang="hu-HU" b="0" dirty="0">
                <a:ea typeface="+mj-lt"/>
                <a:cs typeface="+mj-lt"/>
              </a:rPr>
              <a:t>agyarországi Evangélikus Egyház és </a:t>
            </a:r>
            <a:r>
              <a:rPr lang="en-US" b="0" dirty="0">
                <a:ea typeface="+mj-lt"/>
                <a:cs typeface="+mj-lt"/>
              </a:rPr>
              <a:t> LCCN </a:t>
            </a:r>
            <a:r>
              <a:rPr lang="en-US" b="0" dirty="0" err="1">
                <a:ea typeface="+mj-lt"/>
                <a:cs typeface="+mj-lt"/>
              </a:rPr>
              <a:t>együttműködés</a:t>
            </a:r>
            <a:r>
              <a:rPr lang="hu-HU" b="0" dirty="0">
                <a:ea typeface="+mj-lt"/>
                <a:cs typeface="+mj-lt"/>
              </a:rPr>
              <a:t>e</a:t>
            </a:r>
            <a:endParaRPr lang="en-US" b="0" dirty="0">
              <a:ea typeface="+mj-lt"/>
              <a:cs typeface="+mj-lt"/>
            </a:endParaRPr>
          </a:p>
        </p:txBody>
      </p:sp>
      <p:sp>
        <p:nvSpPr>
          <p:cNvPr id="3" name="Content Placeholder 2">
            <a:extLst>
              <a:ext uri="{FF2B5EF4-FFF2-40B4-BE49-F238E27FC236}">
                <a16:creationId xmlns:a16="http://schemas.microsoft.com/office/drawing/2014/main" id="{0C152AD9-5414-195F-2086-EEA487B4AA78}"/>
              </a:ext>
            </a:extLst>
          </p:cNvPr>
          <p:cNvSpPr>
            <a:spLocks noGrp="1"/>
          </p:cNvSpPr>
          <p:nvPr>
            <p:ph sz="quarter" idx="13"/>
          </p:nvPr>
        </p:nvSpPr>
        <p:spPr>
          <a:xfrm>
            <a:off x="2690488" y="1943135"/>
            <a:ext cx="9501512" cy="3699328"/>
          </a:xfrm>
        </p:spPr>
        <p:txBody>
          <a:bodyPr vert="horz" lIns="0" tIns="228600" rIns="0" bIns="0" rtlCol="0" anchor="t">
            <a:noAutofit/>
          </a:bodyPr>
          <a:lstStyle/>
          <a:p>
            <a:pPr marL="283210" indent="-283210"/>
            <a:r>
              <a:rPr lang="en-US" sz="1800" b="1" dirty="0">
                <a:ea typeface="+mn-lt"/>
                <a:cs typeface="+mn-lt"/>
              </a:rPr>
              <a:t>A </a:t>
            </a:r>
            <a:r>
              <a:rPr lang="en-US" sz="1800" b="1" dirty="0" err="1">
                <a:ea typeface="+mn-lt"/>
                <a:cs typeface="+mn-lt"/>
              </a:rPr>
              <a:t>Lutheránus</a:t>
            </a:r>
            <a:r>
              <a:rPr lang="en-US" sz="1800" b="1" dirty="0">
                <a:ea typeface="+mn-lt"/>
                <a:cs typeface="+mn-lt"/>
              </a:rPr>
              <a:t> </a:t>
            </a:r>
            <a:r>
              <a:rPr lang="en-US" sz="1800" b="1" dirty="0" err="1">
                <a:ea typeface="+mn-lt"/>
                <a:cs typeface="+mn-lt"/>
              </a:rPr>
              <a:t>Világszövetség</a:t>
            </a:r>
            <a:r>
              <a:rPr lang="en-US" sz="1800" b="1" dirty="0">
                <a:ea typeface="+mn-lt"/>
                <a:cs typeface="+mn-lt"/>
              </a:rPr>
              <a:t> </a:t>
            </a:r>
            <a:r>
              <a:rPr lang="en-US" sz="1800" b="1" dirty="0" err="1">
                <a:ea typeface="+mn-lt"/>
                <a:cs typeface="+mn-lt"/>
              </a:rPr>
              <a:t>programja</a:t>
            </a:r>
            <a:r>
              <a:rPr lang="en-US" sz="1800" b="1" dirty="0">
                <a:ea typeface="+mn-lt"/>
                <a:cs typeface="+mn-lt"/>
              </a:rPr>
              <a:t> (2018): 15 </a:t>
            </a:r>
            <a:r>
              <a:rPr lang="en-US" sz="1800" b="1" dirty="0" err="1">
                <a:ea typeface="+mn-lt"/>
                <a:cs typeface="+mn-lt"/>
              </a:rPr>
              <a:t>csereprogram</a:t>
            </a:r>
            <a:r>
              <a:rPr lang="en-US" sz="1800" b="1" dirty="0">
                <a:ea typeface="+mn-lt"/>
                <a:cs typeface="+mn-lt"/>
              </a:rPr>
              <a:t> </a:t>
            </a:r>
            <a:r>
              <a:rPr lang="en-US" sz="1800" b="1" dirty="0" err="1">
                <a:ea typeface="+mn-lt"/>
                <a:cs typeface="+mn-lt"/>
              </a:rPr>
              <a:t>különböző</a:t>
            </a:r>
            <a:r>
              <a:rPr lang="en-US" sz="1800" b="1" dirty="0">
                <a:ea typeface="+mn-lt"/>
                <a:cs typeface="+mn-lt"/>
              </a:rPr>
              <a:t> </a:t>
            </a:r>
            <a:r>
              <a:rPr lang="en-US" sz="1800" b="1" dirty="0" err="1">
                <a:ea typeface="+mn-lt"/>
                <a:cs typeface="+mn-lt"/>
              </a:rPr>
              <a:t>tematikai</a:t>
            </a:r>
            <a:r>
              <a:rPr lang="en-US" sz="1800" b="1" dirty="0">
                <a:ea typeface="+mn-lt"/>
                <a:cs typeface="+mn-lt"/>
              </a:rPr>
              <a:t> </a:t>
            </a:r>
            <a:r>
              <a:rPr lang="en-US" sz="1800" b="1" dirty="0" err="1">
                <a:ea typeface="+mn-lt"/>
                <a:cs typeface="+mn-lt"/>
              </a:rPr>
              <a:t>fókusszal</a:t>
            </a:r>
            <a:endParaRPr lang="en-US" sz="1800" b="1" dirty="0">
              <a:ea typeface="+mn-lt"/>
              <a:cs typeface="+mn-lt"/>
            </a:endParaRPr>
          </a:p>
          <a:p>
            <a:pPr marL="283210" indent="-283210"/>
            <a:r>
              <a:rPr lang="en-US" sz="1800" b="1" dirty="0">
                <a:ea typeface="+mn-lt"/>
                <a:cs typeface="+mn-lt"/>
              </a:rPr>
              <a:t>A MEE </a:t>
            </a:r>
            <a:r>
              <a:rPr lang="en-US" sz="1800" b="1" dirty="0" err="1">
                <a:ea typeface="+mn-lt"/>
                <a:cs typeface="+mn-lt"/>
              </a:rPr>
              <a:t>és</a:t>
            </a:r>
            <a:r>
              <a:rPr lang="en-US" sz="1800" b="1" dirty="0">
                <a:ea typeface="+mn-lt"/>
                <a:cs typeface="+mn-lt"/>
              </a:rPr>
              <a:t> </a:t>
            </a:r>
            <a:r>
              <a:rPr lang="en-US" sz="1800" b="1" dirty="0" err="1">
                <a:ea typeface="+mn-lt"/>
                <a:cs typeface="+mn-lt"/>
              </a:rPr>
              <a:t>az</a:t>
            </a:r>
            <a:r>
              <a:rPr lang="en-US" sz="1800" b="1" dirty="0">
                <a:ea typeface="+mn-lt"/>
                <a:cs typeface="+mn-lt"/>
              </a:rPr>
              <a:t> LCCN a </a:t>
            </a:r>
            <a:r>
              <a:rPr lang="en-US" sz="1800" b="1" dirty="0" err="1">
                <a:ea typeface="+mn-lt"/>
                <a:cs typeface="+mn-lt"/>
              </a:rPr>
              <a:t>diakóniai</a:t>
            </a:r>
            <a:r>
              <a:rPr lang="en-US" sz="1800" b="1" dirty="0">
                <a:ea typeface="+mn-lt"/>
                <a:cs typeface="+mn-lt"/>
              </a:rPr>
              <a:t> </a:t>
            </a:r>
            <a:r>
              <a:rPr lang="en-US" sz="1800" b="1" dirty="0" err="1">
                <a:ea typeface="+mn-lt"/>
                <a:cs typeface="+mn-lt"/>
              </a:rPr>
              <a:t>területet</a:t>
            </a:r>
            <a:r>
              <a:rPr lang="en-US" sz="1800" b="1" dirty="0">
                <a:ea typeface="+mn-lt"/>
                <a:cs typeface="+mn-lt"/>
              </a:rPr>
              <a:t> </a:t>
            </a:r>
            <a:r>
              <a:rPr lang="en-US" sz="1800" b="1" dirty="0" err="1">
                <a:ea typeface="+mn-lt"/>
                <a:cs typeface="+mn-lt"/>
              </a:rPr>
              <a:t>kapta</a:t>
            </a:r>
            <a:endParaRPr lang="en-US" sz="1800" b="1" dirty="0">
              <a:ea typeface="+mn-lt"/>
              <a:cs typeface="+mn-lt"/>
            </a:endParaRPr>
          </a:p>
          <a:p>
            <a:pPr marL="283210" indent="-283210"/>
            <a:r>
              <a:rPr lang="en-US" sz="1800" b="1" dirty="0" err="1">
                <a:ea typeface="+mn-lt"/>
                <a:cs typeface="+mn-lt"/>
              </a:rPr>
              <a:t>Első</a:t>
            </a:r>
            <a:r>
              <a:rPr lang="en-US" sz="1800" b="1" dirty="0">
                <a:ea typeface="+mn-lt"/>
                <a:cs typeface="+mn-lt"/>
              </a:rPr>
              <a:t> </a:t>
            </a:r>
            <a:r>
              <a:rPr lang="en-US" sz="1800" b="1" dirty="0" err="1">
                <a:ea typeface="+mn-lt"/>
                <a:cs typeface="+mn-lt"/>
              </a:rPr>
              <a:t>látogatás</a:t>
            </a:r>
            <a:r>
              <a:rPr lang="en-US" sz="1800" b="1" dirty="0">
                <a:ea typeface="+mn-lt"/>
                <a:cs typeface="+mn-lt"/>
              </a:rPr>
              <a:t> (2018 </a:t>
            </a:r>
            <a:r>
              <a:rPr lang="en-US" sz="1800" b="1" dirty="0" err="1">
                <a:ea typeface="+mn-lt"/>
                <a:cs typeface="+mn-lt"/>
              </a:rPr>
              <a:t>tavasz</a:t>
            </a:r>
            <a:r>
              <a:rPr lang="en-US" sz="1800" b="1" dirty="0">
                <a:ea typeface="+mn-lt"/>
                <a:cs typeface="+mn-lt"/>
              </a:rPr>
              <a:t>): Fabiny Tamás </a:t>
            </a:r>
            <a:r>
              <a:rPr lang="en-US" sz="1800" b="1" dirty="0" err="1">
                <a:ea typeface="+mn-lt"/>
                <a:cs typeface="+mn-lt"/>
              </a:rPr>
              <a:t>és</a:t>
            </a:r>
            <a:r>
              <a:rPr lang="en-US" sz="1800" b="1" dirty="0">
                <a:ea typeface="+mn-lt"/>
                <a:cs typeface="+mn-lt"/>
              </a:rPr>
              <a:t> Buda Annamária </a:t>
            </a:r>
            <a:r>
              <a:rPr lang="en-US" sz="1800" b="1" dirty="0" err="1">
                <a:ea typeface="+mn-lt"/>
                <a:cs typeface="+mn-lt"/>
              </a:rPr>
              <a:t>Nigériában</a:t>
            </a:r>
            <a:endParaRPr lang="en-US" sz="1800" b="1" dirty="0">
              <a:ea typeface="+mn-lt"/>
              <a:cs typeface="+mn-lt"/>
            </a:endParaRPr>
          </a:p>
          <a:p>
            <a:pPr marL="283210" indent="-283210"/>
            <a:r>
              <a:rPr lang="en-US" sz="1800" b="1" dirty="0" err="1">
                <a:ea typeface="+mn-lt"/>
                <a:cs typeface="+mn-lt"/>
              </a:rPr>
              <a:t>Második</a:t>
            </a:r>
            <a:r>
              <a:rPr lang="en-US" sz="1800" b="1" dirty="0">
                <a:ea typeface="+mn-lt"/>
                <a:cs typeface="+mn-lt"/>
              </a:rPr>
              <a:t> </a:t>
            </a:r>
            <a:r>
              <a:rPr lang="en-US" sz="1800" b="1" dirty="0" err="1">
                <a:ea typeface="+mn-lt"/>
                <a:cs typeface="+mn-lt"/>
              </a:rPr>
              <a:t>látogatás</a:t>
            </a:r>
            <a:r>
              <a:rPr lang="en-US" sz="1800" b="1" dirty="0">
                <a:ea typeface="+mn-lt"/>
                <a:cs typeface="+mn-lt"/>
              </a:rPr>
              <a:t> (2018 </a:t>
            </a:r>
            <a:r>
              <a:rPr lang="en-US" sz="1800" b="1" dirty="0" err="1">
                <a:ea typeface="+mn-lt"/>
                <a:cs typeface="+mn-lt"/>
              </a:rPr>
              <a:t>ősz</a:t>
            </a:r>
            <a:r>
              <a:rPr lang="en-US" sz="1800" b="1" dirty="0">
                <a:ea typeface="+mn-lt"/>
                <a:cs typeface="+mn-lt"/>
              </a:rPr>
              <a:t>): Amos Elisha Gaya </a:t>
            </a:r>
            <a:r>
              <a:rPr lang="en-US" sz="1800" b="1" dirty="0" err="1">
                <a:ea typeface="+mn-lt"/>
                <a:cs typeface="+mn-lt"/>
              </a:rPr>
              <a:t>és</a:t>
            </a:r>
            <a:r>
              <a:rPr lang="en-US" sz="1800" b="1" dirty="0">
                <a:ea typeface="+mn-lt"/>
                <a:cs typeface="+mn-lt"/>
              </a:rPr>
              <a:t> </a:t>
            </a:r>
            <a:r>
              <a:rPr lang="en-US" sz="1800" b="1" dirty="0" err="1">
                <a:ea typeface="+mn-lt"/>
                <a:cs typeface="+mn-lt"/>
              </a:rPr>
              <a:t>Nuwayina</a:t>
            </a:r>
            <a:r>
              <a:rPr lang="en-US" sz="1800" b="1" dirty="0">
                <a:ea typeface="+mn-lt"/>
                <a:cs typeface="+mn-lt"/>
              </a:rPr>
              <a:t> Briska </a:t>
            </a:r>
            <a:r>
              <a:rPr lang="en-US" sz="1800" b="1" dirty="0" err="1">
                <a:ea typeface="+mn-lt"/>
                <a:cs typeface="+mn-lt"/>
              </a:rPr>
              <a:t>Magyarországon</a:t>
            </a:r>
            <a:r>
              <a:rPr lang="en-US" sz="1800" b="1" dirty="0">
                <a:ea typeface="+mn-lt"/>
                <a:cs typeface="+mn-lt"/>
              </a:rPr>
              <a:t> </a:t>
            </a:r>
          </a:p>
          <a:p>
            <a:pPr marL="283210" indent="-283210"/>
            <a:r>
              <a:rPr lang="en-US" sz="1800" b="1" dirty="0" err="1">
                <a:ea typeface="+mn-lt"/>
                <a:cs typeface="+mn-lt"/>
              </a:rPr>
              <a:t>Diakóniai</a:t>
            </a:r>
            <a:r>
              <a:rPr lang="en-US" sz="1800" b="1" dirty="0">
                <a:ea typeface="+mn-lt"/>
                <a:cs typeface="+mn-lt"/>
              </a:rPr>
              <a:t> </a:t>
            </a:r>
            <a:r>
              <a:rPr lang="en-US" sz="1800" b="1" dirty="0" err="1">
                <a:ea typeface="+mn-lt"/>
                <a:cs typeface="+mn-lt"/>
              </a:rPr>
              <a:t>eredmények</a:t>
            </a:r>
            <a:r>
              <a:rPr lang="en-US" sz="1800" b="1" dirty="0">
                <a:ea typeface="+mn-lt"/>
                <a:cs typeface="+mn-lt"/>
              </a:rPr>
              <a:t>: MEE </a:t>
            </a:r>
            <a:r>
              <a:rPr lang="en-US" sz="1800" b="1" dirty="0" err="1">
                <a:ea typeface="+mn-lt"/>
                <a:cs typeface="+mn-lt"/>
              </a:rPr>
              <a:t>gyűjtés</a:t>
            </a:r>
            <a:r>
              <a:rPr lang="en-US" sz="1800" b="1" dirty="0">
                <a:ea typeface="+mn-lt"/>
                <a:cs typeface="+mn-lt"/>
              </a:rPr>
              <a:t>, </a:t>
            </a:r>
            <a:r>
              <a:rPr lang="en-US" sz="1800" b="1" dirty="0" err="1">
                <a:ea typeface="+mn-lt"/>
                <a:cs typeface="+mn-lt"/>
              </a:rPr>
              <a:t>vérnyomásmérők</a:t>
            </a:r>
            <a:r>
              <a:rPr lang="en-US" sz="1800" b="1" dirty="0">
                <a:ea typeface="+mn-lt"/>
                <a:cs typeface="+mn-lt"/>
              </a:rPr>
              <a:t>, </a:t>
            </a:r>
            <a:r>
              <a:rPr lang="en-US" sz="1800" b="1" dirty="0" err="1">
                <a:ea typeface="+mn-lt"/>
                <a:cs typeface="+mn-lt"/>
              </a:rPr>
              <a:t>malária</a:t>
            </a:r>
            <a:r>
              <a:rPr lang="en-US" sz="1800" b="1" dirty="0">
                <a:ea typeface="+mn-lt"/>
                <a:cs typeface="+mn-lt"/>
              </a:rPr>
              <a:t> </a:t>
            </a:r>
            <a:r>
              <a:rPr lang="en-US" sz="1800" b="1" dirty="0" err="1">
                <a:ea typeface="+mn-lt"/>
                <a:cs typeface="+mn-lt"/>
              </a:rPr>
              <a:t>klinika</a:t>
            </a:r>
            <a:r>
              <a:rPr lang="en-US" sz="1800" b="1" dirty="0">
                <a:ea typeface="+mn-lt"/>
                <a:cs typeface="+mn-lt"/>
              </a:rPr>
              <a:t> (a Hungary Helps </a:t>
            </a:r>
            <a:r>
              <a:rPr lang="en-US" sz="1800" b="1" dirty="0" err="1">
                <a:ea typeface="+mn-lt"/>
                <a:cs typeface="+mn-lt"/>
              </a:rPr>
              <a:t>támogatásával</a:t>
            </a:r>
            <a:r>
              <a:rPr lang="en-US" sz="1800" b="1" dirty="0">
                <a:ea typeface="+mn-lt"/>
                <a:cs typeface="+mn-lt"/>
              </a:rPr>
              <a:t>)</a:t>
            </a:r>
          </a:p>
          <a:p>
            <a:pPr marL="283210" indent="-283210"/>
            <a:r>
              <a:rPr lang="en-US" sz="1800" b="1" dirty="0">
                <a:ea typeface="+mn-lt"/>
                <a:cs typeface="+mn-lt"/>
              </a:rPr>
              <a:t>Musa Panti </a:t>
            </a:r>
            <a:r>
              <a:rPr lang="en-US" sz="1800" b="1" dirty="0" err="1">
                <a:ea typeface="+mn-lt"/>
                <a:cs typeface="+mn-lt"/>
              </a:rPr>
              <a:t>Filibus</a:t>
            </a:r>
            <a:r>
              <a:rPr lang="en-US" sz="1800" b="1" dirty="0">
                <a:ea typeface="+mn-lt"/>
                <a:cs typeface="+mn-lt"/>
              </a:rPr>
              <a:t> </a:t>
            </a:r>
            <a:r>
              <a:rPr lang="en-US" sz="1800" b="1" dirty="0" err="1">
                <a:ea typeface="+mn-lt"/>
                <a:cs typeface="+mn-lt"/>
              </a:rPr>
              <a:t>érsek</a:t>
            </a:r>
            <a:r>
              <a:rPr lang="en-US" sz="1800" b="1" dirty="0">
                <a:ea typeface="+mn-lt"/>
                <a:cs typeface="+mn-lt"/>
              </a:rPr>
              <a:t> </a:t>
            </a:r>
            <a:r>
              <a:rPr lang="en-US" sz="1800" b="1" dirty="0" err="1">
                <a:ea typeface="+mn-lt"/>
                <a:cs typeface="+mn-lt"/>
              </a:rPr>
              <a:t>és</a:t>
            </a:r>
            <a:r>
              <a:rPr lang="en-US" sz="1800" b="1" dirty="0">
                <a:ea typeface="+mn-lt"/>
                <a:cs typeface="+mn-lt"/>
              </a:rPr>
              <a:t> LVSZ </a:t>
            </a:r>
            <a:r>
              <a:rPr lang="en-US" sz="1800" b="1" dirty="0" err="1">
                <a:ea typeface="+mn-lt"/>
                <a:cs typeface="+mn-lt"/>
              </a:rPr>
              <a:t>elnök</a:t>
            </a:r>
            <a:r>
              <a:rPr lang="en-US" sz="1800" b="1" dirty="0">
                <a:ea typeface="+mn-lt"/>
                <a:cs typeface="+mn-lt"/>
              </a:rPr>
              <a:t> </a:t>
            </a:r>
            <a:r>
              <a:rPr lang="en-US" sz="1800" b="1" dirty="0" err="1">
                <a:ea typeface="+mn-lt"/>
                <a:cs typeface="+mn-lt"/>
              </a:rPr>
              <a:t>látogatása</a:t>
            </a:r>
            <a:r>
              <a:rPr lang="en-US" sz="1800" b="1" dirty="0">
                <a:ea typeface="+mn-lt"/>
                <a:cs typeface="+mn-lt"/>
              </a:rPr>
              <a:t> (2020)</a:t>
            </a:r>
          </a:p>
          <a:p>
            <a:pPr marL="283210" indent="-283210"/>
            <a:r>
              <a:rPr lang="en-US" sz="1800" b="1" dirty="0" err="1">
                <a:ea typeface="+mn-lt"/>
                <a:cs typeface="+mn-lt"/>
              </a:rPr>
              <a:t>Nigériai</a:t>
            </a:r>
            <a:r>
              <a:rPr lang="en-US" sz="1800" b="1" dirty="0">
                <a:ea typeface="+mn-lt"/>
                <a:cs typeface="+mn-lt"/>
              </a:rPr>
              <a:t> </a:t>
            </a:r>
            <a:r>
              <a:rPr lang="en-US" sz="1800" b="1" dirty="0" err="1">
                <a:ea typeface="+mn-lt"/>
                <a:cs typeface="+mn-lt"/>
              </a:rPr>
              <a:t>diákok</a:t>
            </a:r>
            <a:r>
              <a:rPr lang="en-US" sz="1800" b="1" dirty="0">
                <a:ea typeface="+mn-lt"/>
                <a:cs typeface="+mn-lt"/>
              </a:rPr>
              <a:t> </a:t>
            </a:r>
            <a:r>
              <a:rPr lang="en-US" sz="1800" b="1" dirty="0" err="1">
                <a:ea typeface="+mn-lt"/>
                <a:cs typeface="+mn-lt"/>
              </a:rPr>
              <a:t>befogadása</a:t>
            </a:r>
            <a:r>
              <a:rPr lang="en-US" sz="1800" b="1" dirty="0">
                <a:ea typeface="+mn-lt"/>
                <a:cs typeface="+mn-lt"/>
              </a:rPr>
              <a:t> </a:t>
            </a:r>
            <a:r>
              <a:rPr lang="en-US" sz="1800" b="1" dirty="0" err="1">
                <a:ea typeface="+mn-lt"/>
                <a:cs typeface="+mn-lt"/>
              </a:rPr>
              <a:t>az</a:t>
            </a:r>
            <a:r>
              <a:rPr lang="en-US" sz="1800" b="1" dirty="0">
                <a:ea typeface="+mn-lt"/>
                <a:cs typeface="+mn-lt"/>
              </a:rPr>
              <a:t> Ukrajna </a:t>
            </a:r>
            <a:r>
              <a:rPr lang="en-US" sz="1800" b="1" dirty="0" err="1">
                <a:ea typeface="+mn-lt"/>
                <a:cs typeface="+mn-lt"/>
              </a:rPr>
              <a:t>elleni</a:t>
            </a:r>
            <a:r>
              <a:rPr lang="en-US" sz="1800" b="1" dirty="0">
                <a:ea typeface="+mn-lt"/>
                <a:cs typeface="+mn-lt"/>
              </a:rPr>
              <a:t> </a:t>
            </a:r>
            <a:r>
              <a:rPr lang="en-US" sz="1800" b="1" dirty="0" err="1">
                <a:ea typeface="+mn-lt"/>
                <a:cs typeface="+mn-lt"/>
              </a:rPr>
              <a:t>orosz</a:t>
            </a:r>
            <a:r>
              <a:rPr lang="en-US" sz="1800" b="1" dirty="0">
                <a:ea typeface="+mn-lt"/>
                <a:cs typeface="+mn-lt"/>
              </a:rPr>
              <a:t> </a:t>
            </a:r>
            <a:r>
              <a:rPr lang="en-US" sz="1800" b="1" dirty="0" err="1">
                <a:ea typeface="+mn-lt"/>
                <a:cs typeface="+mn-lt"/>
              </a:rPr>
              <a:t>támadás</a:t>
            </a:r>
            <a:r>
              <a:rPr lang="en-US" sz="1800" b="1" dirty="0">
                <a:ea typeface="+mn-lt"/>
                <a:cs typeface="+mn-lt"/>
              </a:rPr>
              <a:t> </a:t>
            </a:r>
            <a:r>
              <a:rPr lang="en-US" sz="1800" b="1" dirty="0" err="1">
                <a:ea typeface="+mn-lt"/>
                <a:cs typeface="+mn-lt"/>
              </a:rPr>
              <a:t>idején</a:t>
            </a:r>
            <a:r>
              <a:rPr lang="en-US" sz="1800" b="1" dirty="0">
                <a:ea typeface="+mn-lt"/>
                <a:cs typeface="+mn-lt"/>
              </a:rPr>
              <a:t> (2022)</a:t>
            </a:r>
          </a:p>
          <a:p>
            <a:pPr marL="283210" indent="-283210"/>
            <a:r>
              <a:rPr lang="en-US" sz="1800" b="1" dirty="0" err="1">
                <a:ea typeface="+mn-lt"/>
                <a:cs typeface="+mn-lt"/>
              </a:rPr>
              <a:t>Két</a:t>
            </a:r>
            <a:r>
              <a:rPr lang="en-US" sz="1800" b="1" dirty="0">
                <a:ea typeface="+mn-lt"/>
                <a:cs typeface="+mn-lt"/>
              </a:rPr>
              <a:t> </a:t>
            </a:r>
            <a:r>
              <a:rPr lang="en-US" sz="1800" b="1" dirty="0" err="1">
                <a:ea typeface="+mn-lt"/>
                <a:cs typeface="+mn-lt"/>
              </a:rPr>
              <a:t>egyház</a:t>
            </a:r>
            <a:r>
              <a:rPr lang="en-US" sz="1800" b="1" dirty="0">
                <a:ea typeface="+mn-lt"/>
                <a:cs typeface="+mn-lt"/>
              </a:rPr>
              <a:t> </a:t>
            </a:r>
            <a:r>
              <a:rPr lang="en-US" sz="1800" b="1" dirty="0" err="1">
                <a:ea typeface="+mn-lt"/>
                <a:cs typeface="+mn-lt"/>
              </a:rPr>
              <a:t>közötti</a:t>
            </a:r>
            <a:r>
              <a:rPr lang="en-US" sz="1800" b="1" dirty="0">
                <a:ea typeface="+mn-lt"/>
                <a:cs typeface="+mn-lt"/>
              </a:rPr>
              <a:t> </a:t>
            </a:r>
            <a:r>
              <a:rPr lang="en-US" sz="1800" b="1" dirty="0" err="1">
                <a:ea typeface="+mn-lt"/>
                <a:cs typeface="+mn-lt"/>
              </a:rPr>
              <a:t>együttműködési</a:t>
            </a:r>
            <a:r>
              <a:rPr lang="en-US" sz="1800" b="1" dirty="0">
                <a:ea typeface="+mn-lt"/>
                <a:cs typeface="+mn-lt"/>
              </a:rPr>
              <a:t> </a:t>
            </a:r>
            <a:r>
              <a:rPr lang="en-US" sz="1800" b="1" dirty="0" err="1">
                <a:ea typeface="+mn-lt"/>
                <a:cs typeface="+mn-lt"/>
              </a:rPr>
              <a:t>szerződés</a:t>
            </a:r>
            <a:r>
              <a:rPr lang="en-US" sz="1800" b="1" dirty="0">
                <a:ea typeface="+mn-lt"/>
                <a:cs typeface="+mn-lt"/>
              </a:rPr>
              <a:t> </a:t>
            </a:r>
            <a:r>
              <a:rPr lang="en-US" sz="1800" b="1" dirty="0" err="1">
                <a:ea typeface="+mn-lt"/>
                <a:cs typeface="+mn-lt"/>
              </a:rPr>
              <a:t>aláírása</a:t>
            </a:r>
            <a:r>
              <a:rPr lang="en-US" sz="1800" b="1" dirty="0">
                <a:ea typeface="+mn-lt"/>
                <a:cs typeface="+mn-lt"/>
              </a:rPr>
              <a:t> (2023)</a:t>
            </a:r>
          </a:p>
          <a:p>
            <a:pPr marL="283210" indent="-283210"/>
            <a:r>
              <a:rPr lang="en-US" sz="1800" b="1" dirty="0">
                <a:ea typeface="+mn-lt"/>
                <a:cs typeface="+mn-lt"/>
              </a:rPr>
              <a:t>Fabiny Tamás </a:t>
            </a:r>
            <a:r>
              <a:rPr lang="en-US" sz="1800" b="1" dirty="0" err="1">
                <a:ea typeface="+mn-lt"/>
                <a:cs typeface="+mn-lt"/>
              </a:rPr>
              <a:t>részvétele</a:t>
            </a:r>
            <a:r>
              <a:rPr lang="en-US" sz="1800" b="1" dirty="0">
                <a:ea typeface="+mn-lt"/>
                <a:cs typeface="+mn-lt"/>
              </a:rPr>
              <a:t> </a:t>
            </a:r>
            <a:r>
              <a:rPr lang="en-US" sz="1800" b="1" dirty="0" err="1">
                <a:ea typeface="+mn-lt"/>
                <a:cs typeface="+mn-lt"/>
              </a:rPr>
              <a:t>az</a:t>
            </a:r>
            <a:r>
              <a:rPr lang="en-US" sz="1800" b="1" dirty="0">
                <a:ea typeface="+mn-lt"/>
                <a:cs typeface="+mn-lt"/>
              </a:rPr>
              <a:t> LCCN </a:t>
            </a:r>
            <a:r>
              <a:rPr lang="en-US" sz="1800" b="1" dirty="0" err="1">
                <a:ea typeface="+mn-lt"/>
                <a:cs typeface="+mn-lt"/>
              </a:rPr>
              <a:t>centenáriumi</a:t>
            </a:r>
            <a:r>
              <a:rPr lang="en-US" sz="1800" b="1" dirty="0">
                <a:ea typeface="+mn-lt"/>
                <a:cs typeface="+mn-lt"/>
              </a:rPr>
              <a:t> </a:t>
            </a:r>
            <a:r>
              <a:rPr lang="en-US" sz="1800" b="1" dirty="0" err="1">
                <a:ea typeface="+mn-lt"/>
                <a:cs typeface="+mn-lt"/>
              </a:rPr>
              <a:t>ünnepségén</a:t>
            </a:r>
            <a:r>
              <a:rPr lang="en-US" sz="1800" b="1" dirty="0">
                <a:ea typeface="+mn-lt"/>
                <a:cs typeface="+mn-lt"/>
              </a:rPr>
              <a:t> (2025)</a:t>
            </a:r>
          </a:p>
        </p:txBody>
      </p:sp>
      <p:pic>
        <p:nvPicPr>
          <p:cNvPr id="4" name="Kép 3">
            <a:extLst>
              <a:ext uri="{FF2B5EF4-FFF2-40B4-BE49-F238E27FC236}">
                <a16:creationId xmlns:a16="http://schemas.microsoft.com/office/drawing/2014/main" id="{F827E4A3-5CC2-C53F-F6F0-B88DBB0175D1}"/>
              </a:ext>
            </a:extLst>
          </p:cNvPr>
          <p:cNvPicPr>
            <a:picLocks noChangeAspect="1"/>
          </p:cNvPicPr>
          <p:nvPr/>
        </p:nvPicPr>
        <p:blipFill>
          <a:blip r:embed="rId2"/>
          <a:stretch>
            <a:fillRect/>
          </a:stretch>
        </p:blipFill>
        <p:spPr>
          <a:xfrm>
            <a:off x="130629" y="2355024"/>
            <a:ext cx="2412902" cy="1609554"/>
          </a:xfrm>
          <a:prstGeom prst="rect">
            <a:avLst/>
          </a:prstGeom>
        </p:spPr>
      </p:pic>
    </p:spTree>
    <p:extLst>
      <p:ext uri="{BB962C8B-B14F-4D97-AF65-F5344CB8AC3E}">
        <p14:creationId xmlns:p14="http://schemas.microsoft.com/office/powerpoint/2010/main" val="334094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42AE88E5-2971-4A4A-69A9-176967AE06B9}"/>
              </a:ext>
            </a:extLst>
          </p:cNvPr>
          <p:cNvPicPr>
            <a:picLocks noChangeAspect="1"/>
          </p:cNvPicPr>
          <p:nvPr/>
        </p:nvPicPr>
        <p:blipFill>
          <a:blip r:embed="rId2"/>
          <a:stretch>
            <a:fillRect/>
          </a:stretch>
        </p:blipFill>
        <p:spPr>
          <a:xfrm>
            <a:off x="2315624" y="2751"/>
            <a:ext cx="9876376" cy="6852498"/>
          </a:xfrm>
          <a:prstGeom prst="rect">
            <a:avLst/>
          </a:prstGeom>
        </p:spPr>
      </p:pic>
      <p:sp>
        <p:nvSpPr>
          <p:cNvPr id="2" name="Title 1">
            <a:extLst>
              <a:ext uri="{FF2B5EF4-FFF2-40B4-BE49-F238E27FC236}">
                <a16:creationId xmlns:a16="http://schemas.microsoft.com/office/drawing/2014/main" id="{AB28BC07-3A99-F377-B6BC-F32818E4DBFE}"/>
              </a:ext>
            </a:extLst>
          </p:cNvPr>
          <p:cNvSpPr>
            <a:spLocks noGrp="1"/>
          </p:cNvSpPr>
          <p:nvPr>
            <p:ph type="title"/>
          </p:nvPr>
        </p:nvSpPr>
        <p:spPr/>
        <p:txBody>
          <a:bodyPr/>
          <a:lstStyle/>
          <a:p>
            <a:endParaRPr lang="en-US" dirty="0"/>
          </a:p>
        </p:txBody>
      </p:sp>
      <p:pic>
        <p:nvPicPr>
          <p:cNvPr id="4" name="Content Placeholder 3" descr="Two men standing in front of a ruined building&#10;&#10;AI-generated content may be incorrect.">
            <a:extLst>
              <a:ext uri="{FF2B5EF4-FFF2-40B4-BE49-F238E27FC236}">
                <a16:creationId xmlns:a16="http://schemas.microsoft.com/office/drawing/2014/main" id="{0EFD87F7-D849-1873-B0AE-A16DC84A74F5}"/>
              </a:ext>
            </a:extLst>
          </p:cNvPr>
          <p:cNvPicPr>
            <a:picLocks noGrp="1" noChangeAspect="1"/>
          </p:cNvPicPr>
          <p:nvPr>
            <p:ph sz="quarter" idx="13"/>
          </p:nvPr>
        </p:nvPicPr>
        <p:blipFill>
          <a:blip r:embed="rId3"/>
          <a:stretch>
            <a:fillRect/>
          </a:stretch>
        </p:blipFill>
        <p:spPr>
          <a:xfrm>
            <a:off x="2315624" y="3905404"/>
            <a:ext cx="4230781" cy="2849721"/>
          </a:xfrm>
          <a:custGeom>
            <a:avLst/>
            <a:gdLst>
              <a:gd name="csX0" fmla="*/ 0 w 4230781"/>
              <a:gd name="csY0" fmla="*/ 0 h 2849721"/>
              <a:gd name="csX1" fmla="*/ 4230781 w 4230781"/>
              <a:gd name="csY1" fmla="*/ 0 h 2849721"/>
              <a:gd name="csX2" fmla="*/ 4230781 w 4230781"/>
              <a:gd name="csY2" fmla="*/ 2849721 h 2849721"/>
              <a:gd name="csX3" fmla="*/ 0 w 4230781"/>
              <a:gd name="csY3" fmla="*/ 2849721 h 2849721"/>
              <a:gd name="csX4" fmla="*/ 0 w 4230781"/>
              <a:gd name="csY4" fmla="*/ 0 h 2849721"/>
            </a:gdLst>
            <a:ahLst/>
            <a:cxnLst>
              <a:cxn ang="0">
                <a:pos x="csX0" y="csY0"/>
              </a:cxn>
              <a:cxn ang="0">
                <a:pos x="csX1" y="csY1"/>
              </a:cxn>
              <a:cxn ang="0">
                <a:pos x="csX2" y="csY2"/>
              </a:cxn>
              <a:cxn ang="0">
                <a:pos x="csX3" y="csY3"/>
              </a:cxn>
              <a:cxn ang="0">
                <a:pos x="csX4" y="csY4"/>
              </a:cxn>
            </a:cxnLst>
            <a:rect l="l" t="t" r="r" b="b"/>
            <a:pathLst>
              <a:path w="4230781" h="2849721" fill="none" extrusionOk="0">
                <a:moveTo>
                  <a:pt x="0" y="0"/>
                </a:moveTo>
                <a:cubicBezTo>
                  <a:pt x="1832076" y="99830"/>
                  <a:pt x="3136427" y="-115466"/>
                  <a:pt x="4230781" y="0"/>
                </a:cubicBezTo>
                <a:cubicBezTo>
                  <a:pt x="4310215" y="1395252"/>
                  <a:pt x="4352526" y="2201701"/>
                  <a:pt x="4230781" y="2849721"/>
                </a:cubicBezTo>
                <a:cubicBezTo>
                  <a:pt x="3044043" y="2685788"/>
                  <a:pt x="934040" y="2851543"/>
                  <a:pt x="0" y="2849721"/>
                </a:cubicBezTo>
                <a:cubicBezTo>
                  <a:pt x="169860" y="2265551"/>
                  <a:pt x="139435" y="875655"/>
                  <a:pt x="0" y="0"/>
                </a:cubicBezTo>
                <a:close/>
              </a:path>
              <a:path w="4230781" h="2849721" stroke="0" extrusionOk="0">
                <a:moveTo>
                  <a:pt x="0" y="0"/>
                </a:moveTo>
                <a:cubicBezTo>
                  <a:pt x="1698859" y="146434"/>
                  <a:pt x="2977106" y="-153526"/>
                  <a:pt x="4230781" y="0"/>
                </a:cubicBezTo>
                <a:cubicBezTo>
                  <a:pt x="4150611" y="631516"/>
                  <a:pt x="4089595" y="1460700"/>
                  <a:pt x="4230781" y="2849721"/>
                </a:cubicBezTo>
                <a:cubicBezTo>
                  <a:pt x="2116878" y="2846901"/>
                  <a:pt x="704830" y="2844325"/>
                  <a:pt x="0" y="2849721"/>
                </a:cubicBezTo>
                <a:cubicBezTo>
                  <a:pt x="48604" y="1535368"/>
                  <a:pt x="-6417" y="758016"/>
                  <a:pt x="0" y="0"/>
                </a:cubicBezTo>
                <a:close/>
              </a:path>
            </a:pathLst>
          </a:custGeom>
          <a:ln>
            <a:solidFill>
              <a:srgbClr val="FF0000"/>
            </a:solidFill>
            <a:extLst>
              <a:ext uri="{C807C97D-BFC1-408E-A445-0C87EB9F89A2}">
                <ask:lineSketchStyleProps xmlns:ask="http://schemas.microsoft.com/office/drawing/2018/sketchyshapes" sd="2857842510">
                  <a:prstGeom prst="rect">
                    <a:avLst/>
                  </a:prstGeom>
                  <ask:type>
                    <ask:lineSketchCurved/>
                  </ask:type>
                </ask:lineSketchStyleProps>
              </a:ext>
            </a:extLst>
          </a:ln>
        </p:spPr>
      </p:pic>
      <p:pic>
        <p:nvPicPr>
          <p:cNvPr id="3" name="Kép 2">
            <a:extLst>
              <a:ext uri="{FF2B5EF4-FFF2-40B4-BE49-F238E27FC236}">
                <a16:creationId xmlns:a16="http://schemas.microsoft.com/office/drawing/2014/main" id="{D44EC720-0F43-3EDA-845A-C13F206A251C}"/>
              </a:ext>
            </a:extLst>
          </p:cNvPr>
          <p:cNvPicPr>
            <a:picLocks noChangeAspect="1"/>
          </p:cNvPicPr>
          <p:nvPr/>
        </p:nvPicPr>
        <p:blipFill>
          <a:blip r:embed="rId4"/>
          <a:stretch>
            <a:fillRect/>
          </a:stretch>
        </p:blipFill>
        <p:spPr>
          <a:xfrm>
            <a:off x="0" y="0"/>
            <a:ext cx="3262813" cy="4898572"/>
          </a:xfrm>
          <a:custGeom>
            <a:avLst/>
            <a:gdLst>
              <a:gd name="csX0" fmla="*/ 0 w 3262813"/>
              <a:gd name="csY0" fmla="*/ 0 h 4898572"/>
              <a:gd name="csX1" fmla="*/ 3262813 w 3262813"/>
              <a:gd name="csY1" fmla="*/ 0 h 4898572"/>
              <a:gd name="csX2" fmla="*/ 3262813 w 3262813"/>
              <a:gd name="csY2" fmla="*/ 4898572 h 4898572"/>
              <a:gd name="csX3" fmla="*/ 0 w 3262813"/>
              <a:gd name="csY3" fmla="*/ 4898572 h 4898572"/>
              <a:gd name="csX4" fmla="*/ 0 w 3262813"/>
              <a:gd name="csY4" fmla="*/ 0 h 4898572"/>
            </a:gdLst>
            <a:ahLst/>
            <a:cxnLst>
              <a:cxn ang="0">
                <a:pos x="csX0" y="csY0"/>
              </a:cxn>
              <a:cxn ang="0">
                <a:pos x="csX1" y="csY1"/>
              </a:cxn>
              <a:cxn ang="0">
                <a:pos x="csX2" y="csY2"/>
              </a:cxn>
              <a:cxn ang="0">
                <a:pos x="csX3" y="csY3"/>
              </a:cxn>
              <a:cxn ang="0">
                <a:pos x="csX4" y="csY4"/>
              </a:cxn>
            </a:cxnLst>
            <a:rect l="l" t="t" r="r" b="b"/>
            <a:pathLst>
              <a:path w="3262813" h="4898572" fill="none" extrusionOk="0">
                <a:moveTo>
                  <a:pt x="0" y="0"/>
                </a:moveTo>
                <a:cubicBezTo>
                  <a:pt x="501441" y="-35946"/>
                  <a:pt x="2092903" y="43158"/>
                  <a:pt x="3262813" y="0"/>
                </a:cubicBezTo>
                <a:cubicBezTo>
                  <a:pt x="3126354" y="1639701"/>
                  <a:pt x="3222209" y="3060714"/>
                  <a:pt x="3262813" y="4898572"/>
                </a:cubicBezTo>
                <a:cubicBezTo>
                  <a:pt x="2318162" y="4995307"/>
                  <a:pt x="391075" y="5063425"/>
                  <a:pt x="0" y="4898572"/>
                </a:cubicBezTo>
                <a:cubicBezTo>
                  <a:pt x="-75362" y="4280480"/>
                  <a:pt x="-13568" y="1534526"/>
                  <a:pt x="0" y="0"/>
                </a:cubicBezTo>
                <a:close/>
              </a:path>
              <a:path w="3262813" h="4898572" stroke="0" extrusionOk="0">
                <a:moveTo>
                  <a:pt x="0" y="0"/>
                </a:moveTo>
                <a:cubicBezTo>
                  <a:pt x="666819" y="-147437"/>
                  <a:pt x="2755870" y="-18318"/>
                  <a:pt x="3262813" y="0"/>
                </a:cubicBezTo>
                <a:cubicBezTo>
                  <a:pt x="3404275" y="2236327"/>
                  <a:pt x="3172703" y="3714476"/>
                  <a:pt x="3262813" y="4898572"/>
                </a:cubicBezTo>
                <a:cubicBezTo>
                  <a:pt x="1979052" y="4855742"/>
                  <a:pt x="390533" y="4789433"/>
                  <a:pt x="0" y="4898572"/>
                </a:cubicBezTo>
                <a:cubicBezTo>
                  <a:pt x="-14233" y="3194658"/>
                  <a:pt x="-17973" y="1665539"/>
                  <a:pt x="0" y="0"/>
                </a:cubicBezTo>
                <a:close/>
              </a:path>
            </a:pathLst>
          </a:custGeom>
          <a:ln>
            <a:solidFill>
              <a:srgbClr val="FF0000"/>
            </a:solidFill>
            <a:extLst>
              <a:ext uri="{C807C97D-BFC1-408E-A445-0C87EB9F89A2}">
                <ask:lineSketchStyleProps xmlns:ask="http://schemas.microsoft.com/office/drawing/2018/sketchyshapes" sd="2327072397">
                  <a:prstGeom prst="rect">
                    <a:avLst/>
                  </a:prstGeom>
                  <ask:type>
                    <ask:lineSketchCurved/>
                  </ask:type>
                </ask:lineSketchStyleProps>
              </a:ext>
            </a:extLst>
          </a:ln>
        </p:spPr>
      </p:pic>
    </p:spTree>
    <p:extLst>
      <p:ext uri="{BB962C8B-B14F-4D97-AF65-F5344CB8AC3E}">
        <p14:creationId xmlns:p14="http://schemas.microsoft.com/office/powerpoint/2010/main" val="2602271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posing for a photo&#10;&#10;AI-generated content may be incorrect.">
            <a:extLst>
              <a:ext uri="{FF2B5EF4-FFF2-40B4-BE49-F238E27FC236}">
                <a16:creationId xmlns:a16="http://schemas.microsoft.com/office/drawing/2014/main" id="{54BB5598-74BD-9484-67F9-0EEC7A1DF8F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378" b="12378"/>
          <a:stretch>
            <a:fillRect/>
          </a:stretch>
        </p:blipFill>
        <p:spPr/>
      </p:pic>
      <p:sp>
        <p:nvSpPr>
          <p:cNvPr id="3" name="Title 2">
            <a:extLst>
              <a:ext uri="{FF2B5EF4-FFF2-40B4-BE49-F238E27FC236}">
                <a16:creationId xmlns:a16="http://schemas.microsoft.com/office/drawing/2014/main" id="{870CBBA1-2111-9684-16B2-502C63BBA90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28010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hu-HU" dirty="0"/>
              <a:t>Nigériáról</a:t>
            </a:r>
            <a:endParaRPr lang="en-US" dirty="0"/>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991374"/>
            <a:ext cx="7810500" cy="5115511"/>
          </a:xfrm>
        </p:spPr>
        <p:txBody>
          <a:bodyPr>
            <a:noAutofit/>
          </a:bodyPr>
          <a:lstStyle/>
          <a:p>
            <a:pPr marL="457200" marR="0" lvl="0" indent="-228600" algn="l" defTabSz="914400" rtl="0" eaLnBrk="1" fontAlgn="auto" latinLnBrk="0" hangingPunct="1">
              <a:lnSpc>
                <a:spcPct val="90000"/>
              </a:lnSpc>
              <a:spcBef>
                <a:spcPts val="0"/>
              </a:spcBef>
              <a:spcAft>
                <a:spcPts val="600"/>
              </a:spcAft>
              <a:buClrTx/>
              <a:buSzPts val="2000"/>
              <a:buFont typeface="Arial" panose="020B0604020202020204" pitchFamily="34" charset="0"/>
              <a:buChar char="•"/>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Afrikai nyugati partján elhelyezkedő ország</a:t>
            </a:r>
          </a:p>
          <a:p>
            <a:pPr marL="457200" marR="0" lvl="0" indent="-228600" algn="l" defTabSz="914400" rtl="0" eaLnBrk="1" fontAlgn="auto" latinLnBrk="0" hangingPunct="1">
              <a:lnSpc>
                <a:spcPct val="90000"/>
              </a:lnSpc>
              <a:spcBef>
                <a:spcPts val="0"/>
              </a:spcBef>
              <a:spcAft>
                <a:spcPts val="600"/>
              </a:spcAft>
              <a:buClrTx/>
              <a:buSzPts val="2000"/>
              <a:buFont typeface="Arial" panose="020B0604020202020204" pitchFamily="34" charset="0"/>
              <a:buChar char="•"/>
              <a:tabLst/>
              <a:defRPr/>
            </a:pPr>
            <a:r>
              <a:rPr lang="hu-HU" sz="2400" dirty="0">
                <a:solidFill>
                  <a:prstClr val="black"/>
                </a:solidFill>
                <a:latin typeface="Calibri" panose="020F0502020204030204"/>
              </a:rPr>
              <a:t>Becsült népesség: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217, 376, 000</a:t>
            </a: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400" b="0" i="1" u="none" strike="noStrike" kern="1200" cap="none" spc="0" normalizeH="0" baseline="0" noProof="0" dirty="0">
                <a:ln>
                  <a:noFill/>
                </a:ln>
                <a:solidFill>
                  <a:prstClr val="black"/>
                </a:solidFill>
                <a:effectLst/>
                <a:uLnTx/>
                <a:uFillTx/>
                <a:latin typeface="Calibri" panose="020F0502020204030204"/>
                <a:ea typeface="+mn-ea"/>
                <a:cs typeface="+mn-cs"/>
              </a:rPr>
              <a:t>(2020. évi adat)</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Pts val="2000"/>
              <a:buFont typeface="Arial" panose="020B0604020202020204" pitchFamily="34" charset="0"/>
              <a:buChar char="•"/>
              <a:tabLst/>
              <a:defRPr/>
            </a:pPr>
            <a:r>
              <a:rPr lang="en-US" sz="2400" dirty="0">
                <a:solidFill>
                  <a:prstClr val="black"/>
                </a:solidFill>
                <a:latin typeface="Calibri" panose="020F0502020204030204"/>
              </a:rPr>
              <a:t>Nig</a:t>
            </a:r>
            <a:r>
              <a:rPr lang="hu-HU" sz="2400" dirty="0">
                <a:solidFill>
                  <a:prstClr val="black"/>
                </a:solidFill>
                <a:latin typeface="Calibri" panose="020F0502020204030204"/>
              </a:rPr>
              <a:t>é</a:t>
            </a:r>
            <a:r>
              <a:rPr lang="en-US" sz="2400" dirty="0">
                <a:solidFill>
                  <a:prstClr val="black"/>
                </a:solidFill>
                <a:latin typeface="Calibri" panose="020F0502020204030204"/>
              </a:rPr>
              <a:t>ria 36</a:t>
            </a:r>
            <a:r>
              <a:rPr lang="hu-HU" sz="2400" dirty="0">
                <a:solidFill>
                  <a:prstClr val="black"/>
                </a:solidFill>
                <a:latin typeface="Calibri" panose="020F0502020204030204"/>
              </a:rPr>
              <a:t> tagállamból áll</a:t>
            </a:r>
            <a:r>
              <a:rPr lang="en-US" sz="24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Pts val="2000"/>
              <a:buFont typeface="Arial" panose="020B0604020202020204" pitchFamily="34" charset="0"/>
              <a:buChar char="•"/>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Nincs pontos adat arról, hogy hány népcsoport él itt, de a legtöbben úgy tartják 250 etnikai közösség található Nigériában, akik több, mint 500 nyelvet beszélnek.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(Awogbade, 2004).</a:t>
            </a:r>
          </a:p>
          <a:p>
            <a:pPr marL="457200" marR="0" lvl="0" indent="-228600" algn="l" defTabSz="914400" rtl="0" eaLnBrk="1" fontAlgn="auto" latinLnBrk="0" hangingPunct="1">
              <a:lnSpc>
                <a:spcPct val="90000"/>
              </a:lnSpc>
              <a:spcBef>
                <a:spcPts val="0"/>
              </a:spcBef>
              <a:spcAft>
                <a:spcPts val="600"/>
              </a:spcAft>
              <a:buClrTx/>
              <a:buSzPts val="2000"/>
              <a:buFont typeface="Arial" panose="020B0604020202020204" pitchFamily="34" charset="0"/>
              <a:buChar char="•"/>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A legnépesebb és legjelentősebb etnikai csoportok: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Yoruba, Igbo and Hausa</a:t>
            </a:r>
          </a:p>
          <a:p>
            <a:pPr marL="457200" marR="0" lvl="0" indent="-228600" algn="l" defTabSz="914400" rtl="0" eaLnBrk="1" fontAlgn="auto" latinLnBrk="0" hangingPunct="1">
              <a:lnSpc>
                <a:spcPct val="90000"/>
              </a:lnSpc>
              <a:spcBef>
                <a:spcPts val="0"/>
              </a:spcBef>
              <a:spcAft>
                <a:spcPts val="600"/>
              </a:spcAft>
              <a:buClrTx/>
              <a:buSzPts val="2000"/>
              <a:buFont typeface="Arial" panose="020B0604020202020204" pitchFamily="34" charset="0"/>
              <a:buChar char="•"/>
              <a:tabLst/>
              <a:defRPr/>
            </a:pPr>
            <a:r>
              <a:rPr lang="hu-HU" sz="2400" dirty="0">
                <a:solidFill>
                  <a:prstClr val="black"/>
                </a:solidFill>
                <a:latin typeface="Calibri" panose="020F0502020204030204"/>
              </a:rPr>
              <a:t>Ezek a népcsoportok elfogadták a fő vallások egyikét vagy másikát: kereszténység, iszlám ill. afrikai törzsi vallás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200312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0F6831-6D4D-84C4-F577-7BAFADF0F5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453"/>
          <a:stretch>
            <a:fillRect/>
          </a:stretch>
        </p:blipFill>
        <p:spPr>
          <a:xfrm>
            <a:off x="20" y="10"/>
            <a:ext cx="12191980" cy="6880533"/>
          </a:xfrm>
          <a:noFill/>
        </p:spPr>
      </p:pic>
      <p:sp>
        <p:nvSpPr>
          <p:cNvPr id="2" name="Title 1">
            <a:extLst>
              <a:ext uri="{FF2B5EF4-FFF2-40B4-BE49-F238E27FC236}">
                <a16:creationId xmlns:a16="http://schemas.microsoft.com/office/drawing/2014/main" id="{265E2FAE-8CC9-CE3A-C6C0-D55B81668991}"/>
              </a:ext>
            </a:extLst>
          </p:cNvPr>
          <p:cNvSpPr>
            <a:spLocks noGrp="1"/>
          </p:cNvSpPr>
          <p:nvPr>
            <p:ph type="title"/>
          </p:nvPr>
        </p:nvSpPr>
        <p:spPr>
          <a:xfrm>
            <a:off x="4800601" y="444933"/>
            <a:ext cx="4033156" cy="3291840"/>
          </a:xfrm>
        </p:spPr>
        <p:txBody>
          <a:bodyPr anchor="b">
            <a:normAutofit/>
          </a:bodyPr>
          <a:lstStyle/>
          <a:p>
            <a:r>
              <a:rPr lang="hu-HU" dirty="0"/>
              <a:t>ÉTELEINK</a:t>
            </a:r>
            <a:endParaRPr lang="en-US" dirty="0"/>
          </a:p>
        </p:txBody>
      </p:sp>
    </p:spTree>
    <p:extLst>
      <p:ext uri="{BB962C8B-B14F-4D97-AF65-F5344CB8AC3E}">
        <p14:creationId xmlns:p14="http://schemas.microsoft.com/office/powerpoint/2010/main" val="2420899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table full of food&#10;&#10;AI-generated content may be incorrect.">
            <a:extLst>
              <a:ext uri="{FF2B5EF4-FFF2-40B4-BE49-F238E27FC236}">
                <a16:creationId xmlns:a16="http://schemas.microsoft.com/office/drawing/2014/main" id="{563FDAC9-CCF6-2675-EE16-E0153FD2424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09" b="7709"/>
          <a:stretch>
            <a:fillRect/>
          </a:stretch>
        </p:blipFill>
        <p:spPr/>
      </p:pic>
      <p:sp>
        <p:nvSpPr>
          <p:cNvPr id="3" name="Title 2">
            <a:extLst>
              <a:ext uri="{FF2B5EF4-FFF2-40B4-BE49-F238E27FC236}">
                <a16:creationId xmlns:a16="http://schemas.microsoft.com/office/drawing/2014/main" id="{FBC46F5D-3A2D-DC18-DB3E-CF03B0AAEC42}"/>
              </a:ext>
            </a:extLst>
          </p:cNvPr>
          <p:cNvSpPr>
            <a:spLocks noGrp="1"/>
          </p:cNvSpPr>
          <p:nvPr>
            <p:ph type="title"/>
          </p:nvPr>
        </p:nvSpPr>
        <p:spPr>
          <a:xfrm>
            <a:off x="4016829" y="444933"/>
            <a:ext cx="7770009" cy="3291840"/>
          </a:xfrm>
        </p:spPr>
        <p:txBody>
          <a:bodyPr/>
          <a:lstStyle/>
          <a:p>
            <a:r>
              <a:rPr lang="hu-HU" dirty="0"/>
              <a:t>ÉS SÜTEMÉNYEK </a:t>
            </a:r>
            <a:endParaRPr lang="en-US" dirty="0"/>
          </a:p>
        </p:txBody>
      </p:sp>
    </p:spTree>
    <p:extLst>
      <p:ext uri="{BB962C8B-B14F-4D97-AF65-F5344CB8AC3E}">
        <p14:creationId xmlns:p14="http://schemas.microsoft.com/office/powerpoint/2010/main" val="2806666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in traditional clothing&#10;&#10;AI-generated content may be incorrect.">
            <a:extLst>
              <a:ext uri="{FF2B5EF4-FFF2-40B4-BE49-F238E27FC236}">
                <a16:creationId xmlns:a16="http://schemas.microsoft.com/office/drawing/2014/main" id="{958CD977-1664-E0A1-EF80-995BE660978A}"/>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p:blipFill>
        <p:spPr>
          <a:xfrm>
            <a:off x="0" y="0"/>
            <a:ext cx="12192000" cy="6858000"/>
          </a:xfrm>
          <a:noFill/>
        </p:spPr>
      </p:pic>
      <p:sp>
        <p:nvSpPr>
          <p:cNvPr id="10" name="Title 2">
            <a:extLst>
              <a:ext uri="{FF2B5EF4-FFF2-40B4-BE49-F238E27FC236}">
                <a16:creationId xmlns:a16="http://schemas.microsoft.com/office/drawing/2014/main" id="{681DFE96-3031-CFE4-CA0D-32FD2F347D12}"/>
              </a:ext>
            </a:extLst>
          </p:cNvPr>
          <p:cNvSpPr>
            <a:spLocks noGrp="1"/>
          </p:cNvSpPr>
          <p:nvPr>
            <p:ph type="title"/>
          </p:nvPr>
        </p:nvSpPr>
        <p:spPr>
          <a:xfrm>
            <a:off x="391886" y="0"/>
            <a:ext cx="6395861" cy="1593507"/>
          </a:xfrm>
        </p:spPr>
        <p:txBody>
          <a:bodyPr/>
          <a:lstStyle/>
          <a:p>
            <a:r>
              <a:rPr lang="hu-HU" sz="6000" dirty="0">
                <a:solidFill>
                  <a:schemeClr val="tx1"/>
                </a:solidFill>
              </a:rPr>
              <a:t>TÁNC</a:t>
            </a:r>
            <a:endParaRPr lang="en-US" sz="6000" dirty="0">
              <a:solidFill>
                <a:schemeClr val="tx1"/>
              </a:solidFill>
            </a:endParaRPr>
          </a:p>
        </p:txBody>
      </p:sp>
    </p:spTree>
    <p:extLst>
      <p:ext uri="{BB962C8B-B14F-4D97-AF65-F5344CB8AC3E}">
        <p14:creationId xmlns:p14="http://schemas.microsoft.com/office/powerpoint/2010/main" val="374681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earing traditional clothes&#10;&#10;AI-generated content may be incorrect.">
            <a:extLst>
              <a:ext uri="{FF2B5EF4-FFF2-40B4-BE49-F238E27FC236}">
                <a16:creationId xmlns:a16="http://schemas.microsoft.com/office/drawing/2014/main" id="{25534F81-7A67-2A31-9A88-69618BE0025C}"/>
              </a:ext>
            </a:extLst>
          </p:cNvPr>
          <p:cNvPicPr>
            <a:picLocks noChangeAspect="1"/>
          </p:cNvPicPr>
          <p:nvPr/>
        </p:nvPicPr>
        <p:blipFill>
          <a:blip r:embed="rId2">
            <a:extLst>
              <a:ext uri="{28A0092B-C50C-407E-A947-70E740481C1C}">
                <a14:useLocalDpi xmlns:a14="http://schemas.microsoft.com/office/drawing/2010/main" val="0"/>
              </a:ext>
            </a:extLst>
          </a:blip>
          <a:srcRect t="15453"/>
          <a:stretch>
            <a:fillRect/>
          </a:stretch>
        </p:blipFill>
        <p:spPr>
          <a:xfrm>
            <a:off x="20" y="10"/>
            <a:ext cx="12191980" cy="688053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a:noFill/>
        </p:spPr>
      </p:pic>
      <p:sp>
        <p:nvSpPr>
          <p:cNvPr id="3" name="Title 2">
            <a:extLst>
              <a:ext uri="{FF2B5EF4-FFF2-40B4-BE49-F238E27FC236}">
                <a16:creationId xmlns:a16="http://schemas.microsoft.com/office/drawing/2014/main" id="{86AD1B9E-11D0-223D-81B9-D5307B626DBC}"/>
              </a:ext>
            </a:extLst>
          </p:cNvPr>
          <p:cNvSpPr>
            <a:spLocks noGrp="1"/>
          </p:cNvSpPr>
          <p:nvPr>
            <p:ph type="title"/>
          </p:nvPr>
        </p:nvSpPr>
        <p:spPr/>
        <p:txBody>
          <a:bodyPr/>
          <a:lstStyle/>
          <a:p>
            <a:r>
              <a:rPr lang="hu-HU" sz="6000" dirty="0">
                <a:solidFill>
                  <a:schemeClr val="tx1"/>
                </a:solidFill>
              </a:rPr>
              <a:t>DOBOLÁS</a:t>
            </a:r>
            <a:endParaRPr lang="en-US" sz="6000" dirty="0">
              <a:solidFill>
                <a:schemeClr val="tx1"/>
              </a:solidFill>
            </a:endParaRPr>
          </a:p>
        </p:txBody>
      </p:sp>
      <p:sp>
        <p:nvSpPr>
          <p:cNvPr id="4" name="Content Placeholder 3">
            <a:extLst>
              <a:ext uri="{FF2B5EF4-FFF2-40B4-BE49-F238E27FC236}">
                <a16:creationId xmlns:a16="http://schemas.microsoft.com/office/drawing/2014/main" id="{47256D28-2199-0CC6-B4BC-E16EECF53B76}"/>
              </a:ext>
            </a:extLst>
          </p:cNvPr>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3359612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7DACA-DE17-EB48-010D-34839BD34527}"/>
              </a:ext>
            </a:extLst>
          </p:cNvPr>
          <p:cNvSpPr>
            <a:spLocks noGrp="1"/>
          </p:cNvSpPr>
          <p:nvPr>
            <p:ph type="title"/>
          </p:nvPr>
        </p:nvSpPr>
        <p:spPr/>
        <p:txBody>
          <a:bodyPr/>
          <a:lstStyle/>
          <a:p>
            <a:endParaRPr lang="en-US"/>
          </a:p>
        </p:txBody>
      </p:sp>
      <p:pic>
        <p:nvPicPr>
          <p:cNvPr id="7" name="Picture 6" descr="A person and person in traditional attire&#10;&#10;AI-generated content may be incorrect.">
            <a:extLst>
              <a:ext uri="{FF2B5EF4-FFF2-40B4-BE49-F238E27FC236}">
                <a16:creationId xmlns:a16="http://schemas.microsoft.com/office/drawing/2014/main" id="{AB0E120E-6E3C-9751-26B9-3ED83CE26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242" y="0"/>
            <a:ext cx="4721515" cy="6858000"/>
          </a:xfrm>
          <a:prstGeom prst="rect">
            <a:avLst/>
          </a:prstGeom>
        </p:spPr>
      </p:pic>
      <p:pic>
        <p:nvPicPr>
          <p:cNvPr id="13" name="Picture 12" descr="A person in a white robe&#10;&#10;AI-generated content may be incorrect.">
            <a:extLst>
              <a:ext uri="{FF2B5EF4-FFF2-40B4-BE49-F238E27FC236}">
                <a16:creationId xmlns:a16="http://schemas.microsoft.com/office/drawing/2014/main" id="{AD149CF4-2F53-FF02-A69B-9BAF9A6D8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803" y="0"/>
            <a:ext cx="4564393" cy="6858000"/>
          </a:xfrm>
          <a:prstGeom prst="rect">
            <a:avLst/>
          </a:prstGeom>
        </p:spPr>
      </p:pic>
      <p:pic>
        <p:nvPicPr>
          <p:cNvPr id="9" name="Picture 8" descr="A person and person in traditional attire&#10;&#10;AI-generated content may be incorrect.">
            <a:extLst>
              <a:ext uri="{FF2B5EF4-FFF2-40B4-BE49-F238E27FC236}">
                <a16:creationId xmlns:a16="http://schemas.microsoft.com/office/drawing/2014/main" id="{FBEC3686-0036-D0CF-A9D5-18897DEAEC42}"/>
              </a:ext>
            </a:extLst>
          </p:cNvPr>
          <p:cNvPicPr>
            <a:picLocks noChangeAspect="1"/>
          </p:cNvPicPr>
          <p:nvPr/>
        </p:nvPicPr>
        <p:blipFill>
          <a:blip r:embed="rId4">
            <a:extLst>
              <a:ext uri="{28A0092B-C50C-407E-A947-70E740481C1C}">
                <a14:useLocalDpi xmlns:a14="http://schemas.microsoft.com/office/drawing/2010/main" val="0"/>
              </a:ext>
            </a:extLst>
          </a:blip>
          <a:srcRect r="7905"/>
          <a:stretch>
            <a:fillRect/>
          </a:stretch>
        </p:blipFill>
        <p:spPr>
          <a:xfrm>
            <a:off x="-709632" y="0"/>
            <a:ext cx="5052664" cy="6858000"/>
          </a:xfrm>
          <a:prstGeom prst="rect">
            <a:avLst/>
          </a:prstGeom>
        </p:spPr>
      </p:pic>
      <p:pic>
        <p:nvPicPr>
          <p:cNvPr id="11" name="Picture 10" descr="A person in traditional dress&#10;&#10;AI-generated content may be incorrect.">
            <a:extLst>
              <a:ext uri="{FF2B5EF4-FFF2-40B4-BE49-F238E27FC236}">
                <a16:creationId xmlns:a16="http://schemas.microsoft.com/office/drawing/2014/main" id="{E764784C-D9A3-9EB4-56AA-6B7DF093F285}"/>
              </a:ext>
            </a:extLst>
          </p:cNvPr>
          <p:cNvPicPr>
            <a:picLocks noChangeAspect="1"/>
          </p:cNvPicPr>
          <p:nvPr/>
        </p:nvPicPr>
        <p:blipFill>
          <a:blip r:embed="rId5">
            <a:extLst>
              <a:ext uri="{28A0092B-C50C-407E-A947-70E740481C1C}">
                <a14:useLocalDpi xmlns:a14="http://schemas.microsoft.com/office/drawing/2010/main" val="0"/>
              </a:ext>
            </a:extLst>
          </a:blip>
          <a:srcRect l="12851"/>
          <a:stretch>
            <a:fillRect/>
          </a:stretch>
        </p:blipFill>
        <p:spPr>
          <a:xfrm>
            <a:off x="8378196" y="0"/>
            <a:ext cx="4781318" cy="6858001"/>
          </a:xfrm>
          <a:prstGeom prst="rect">
            <a:avLst/>
          </a:prstGeom>
        </p:spPr>
      </p:pic>
    </p:spTree>
    <p:extLst>
      <p:ext uri="{BB962C8B-B14F-4D97-AF65-F5344CB8AC3E}">
        <p14:creationId xmlns:p14="http://schemas.microsoft.com/office/powerpoint/2010/main" val="2061115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a:xfrm>
            <a:off x="349431" y="0"/>
            <a:ext cx="10972800" cy="1233882"/>
          </a:xfrm>
        </p:spPr>
        <p:txBody>
          <a:bodyPr anchor="b">
            <a:normAutofit/>
          </a:bodyPr>
          <a:lstStyle/>
          <a:p>
            <a:r>
              <a:rPr lang="hu-HU" dirty="0"/>
              <a:t>NIGÉRIA RÖVID TÖRTÉNELME</a:t>
            </a:r>
            <a:endParaRPr lang="en-US"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3"/>
          </p:nvPr>
        </p:nvSpPr>
        <p:spPr>
          <a:xfrm>
            <a:off x="349431" y="1454098"/>
            <a:ext cx="6779638" cy="3597470"/>
          </a:xfrm>
        </p:spPr>
        <p:txBody>
          <a:bodyPr>
            <a:noAutofit/>
          </a:bodyPr>
          <a:lstStyle/>
          <a:p>
            <a:pPr marL="342900" indent="-342900">
              <a:buFont typeface="Arial" panose="020B0604020202020204" pitchFamily="34" charset="0"/>
              <a:buChar char="•"/>
            </a:pPr>
            <a:r>
              <a:rPr lang="hu-HU" dirty="0"/>
              <a:t>Nigéria korábban nem egyetlen ország volt, hanem számos független nemzet, különböző kormányzatokkal</a:t>
            </a:r>
          </a:p>
          <a:p>
            <a:pPr marL="342900" indent="-342900">
              <a:buFont typeface="Arial" panose="020B0604020202020204" pitchFamily="34" charset="0"/>
              <a:buChar char="•"/>
            </a:pPr>
            <a:r>
              <a:rPr lang="hu-HU" dirty="0"/>
              <a:t>A gyarmatosítók 1851-ben érkeztek, és 1914-ben egyesítették a nemzeteket, hogy egyetlen országot alkossanak.</a:t>
            </a:r>
            <a:r>
              <a:rPr lang="en-US" dirty="0">
                <a:latin typeface="Calibri" panose="020F0502020204030204" pitchFamily="34" charset="0"/>
                <a:cs typeface="Calibri" panose="020F0502020204030204" pitchFamily="34" charset="0"/>
              </a:rPr>
              <a:t> </a:t>
            </a:r>
            <a:endParaRPr lang="hu-HU"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dirty="0"/>
              <a:t>Az iszlám a kereszténység előtt, a 11. században érkezett az ország északi részére, kezdetben a transz-szaharai kereskedelmi útvonalakon keresztül.</a:t>
            </a:r>
            <a:r>
              <a:rPr lang="en-US" dirty="0">
                <a:latin typeface="Calibri" panose="020F0502020204030204" pitchFamily="34" charset="0"/>
                <a:cs typeface="Calibri" panose="020F0502020204030204" pitchFamily="34" charset="0"/>
              </a:rPr>
              <a:t> </a:t>
            </a:r>
            <a:endParaRPr lang="hu-HU"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dirty="0"/>
              <a:t>A kereszténység először a portugálok révén érkezett Nigériába, de csak a 19. században terjedt el európai misszionáriusok révén.</a:t>
            </a:r>
            <a:endParaRPr lang="hu-HU"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hu-HU" dirty="0"/>
              <a:t>Nigéria 1960 október 1-jén nyerte el függetlenségét Nagy-Britanniától, és egyetlen országgá vált.</a:t>
            </a:r>
            <a:endParaRPr lang="en-US" dirty="0">
              <a:latin typeface="Calibri" panose="020F0502020204030204" pitchFamily="34" charset="0"/>
              <a:cs typeface="Calibri" panose="020F0502020204030204" pitchFamily="34" charset="0"/>
            </a:endParaRPr>
          </a:p>
        </p:txBody>
      </p:sp>
      <p:pic>
        <p:nvPicPr>
          <p:cNvPr id="5" name="Content Placeholder 4" descr="A map of different colors with black text&#10;&#10;Description automatically generated">
            <a:extLst>
              <a:ext uri="{FF2B5EF4-FFF2-40B4-BE49-F238E27FC236}">
                <a16:creationId xmlns:a16="http://schemas.microsoft.com/office/drawing/2014/main" id="{13B48ABB-4F26-9913-E595-E93C2877E9AA}"/>
              </a:ext>
            </a:extLst>
          </p:cNvPr>
          <p:cNvPicPr>
            <a:picLocks noGrp="1" noChangeAspect="1"/>
          </p:cNvPicPr>
          <p:nvPr>
            <p:ph sz="quarter" idx="14"/>
          </p:nvPr>
        </p:nvPicPr>
        <p:blipFill>
          <a:blip r:embed="rId3"/>
          <a:stretch>
            <a:fillRect/>
          </a:stretch>
        </p:blipFill>
        <p:spPr>
          <a:xfrm>
            <a:off x="7620000" y="3000880"/>
            <a:ext cx="3947160" cy="2948760"/>
          </a:xfrm>
          <a:prstGeom prst="rect">
            <a:avLst/>
          </a:prstGeom>
          <a:noFill/>
        </p:spPr>
      </p:pic>
    </p:spTree>
    <p:extLst>
      <p:ext uri="{BB962C8B-B14F-4D97-AF65-F5344CB8AC3E}">
        <p14:creationId xmlns:p14="http://schemas.microsoft.com/office/powerpoint/2010/main" val="888484295"/>
      </p:ext>
    </p:extLst>
  </p:cSld>
  <p:clrMapOvr>
    <a:masterClrMapping/>
  </p:clrMapOvr>
</p:sld>
</file>

<file path=ppt/theme/theme1.xml><?xml version="1.0" encoding="utf-8"?>
<a:theme xmlns:a="http://schemas.openxmlformats.org/drawingml/2006/main" name="Cust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3.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{8F0027F2-A86C-404C-89AF-748720672DDE}tf78853419_win32</Template>
  <TotalTime>6218</TotalTime>
  <Words>878</Words>
  <Application>Microsoft Office PowerPoint</Application>
  <PresentationFormat>Szélesvásznú</PresentationFormat>
  <Paragraphs>99</Paragraphs>
  <Slides>28</Slides>
  <Notes>6</Notes>
  <HiddenSlides>0</HiddenSlides>
  <MMClips>1</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28</vt:i4>
      </vt:variant>
    </vt:vector>
  </HeadingPairs>
  <TitlesOfParts>
    <vt:vector size="34" baseType="lpstr">
      <vt:lpstr>Abadi</vt:lpstr>
      <vt:lpstr>Arial</vt:lpstr>
      <vt:lpstr>Calibri</vt:lpstr>
      <vt:lpstr>Franklin Gothic Book</vt:lpstr>
      <vt:lpstr>Franklin Gothic Demi</vt:lpstr>
      <vt:lpstr>Custom</vt:lpstr>
      <vt:lpstr>A NIGÉRIAI EVANGÉLIKUS EGYHÁZ</vt:lpstr>
      <vt:lpstr>Amiről a diák szólnak:</vt:lpstr>
      <vt:lpstr>Nigériáról</vt:lpstr>
      <vt:lpstr>ÉTELEINK</vt:lpstr>
      <vt:lpstr>ÉS SÜTEMÉNYEK </vt:lpstr>
      <vt:lpstr>TÁNC</vt:lpstr>
      <vt:lpstr>DOBOLÁS</vt:lpstr>
      <vt:lpstr>PowerPoint-bemutató</vt:lpstr>
      <vt:lpstr>NIGÉRIA RÖVID TÖRTÉNELME</vt:lpstr>
      <vt:lpstr>Selecting visual aids</vt:lpstr>
      <vt:lpstr>PowerPoint-bemutató</vt:lpstr>
      <vt:lpstr>NIGÉRIAI KERESZTÉNYEK</vt:lpstr>
      <vt:lpstr>PowerPoint-bemutató</vt:lpstr>
      <vt:lpstr>Dr. Bronnum, Niels Hoegh</vt:lpstr>
      <vt:lpstr>Dán nyelvű videó indítható Brønnum -ról</vt:lpstr>
      <vt:lpstr>Nigériai evangélikusok</vt:lpstr>
      <vt:lpstr>Evangélikus életkép</vt:lpstr>
      <vt:lpstr>Keresztény fiatalok jellemzői: </vt:lpstr>
      <vt:lpstr>A keresztények kihívásai Nigériában</vt:lpstr>
      <vt:lpstr>Terroristák által felgyújtott templom</vt:lpstr>
      <vt:lpstr>… és ilyen körülmények közt is tartják az istentiszteleteket</vt:lpstr>
      <vt:lpstr>Akár a tűző nap hevét hordozva</vt:lpstr>
      <vt:lpstr>Hálát adva …</vt:lpstr>
      <vt:lpstr>A keresztények további kihívásai Nigériában</vt:lpstr>
      <vt:lpstr>A fiatal keresztények kihívásai Nigériában</vt:lpstr>
      <vt:lpstr>Magyarországi Evangélikus Egyház és  LCCN együttműködése</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Hanis Kakaba Habila</dc:creator>
  <cp:lastModifiedBy>Brebovszkyné Pintér Márta</cp:lastModifiedBy>
  <cp:revision>73</cp:revision>
  <dcterms:created xsi:type="dcterms:W3CDTF">2025-11-13T08:51:57Z</dcterms:created>
  <dcterms:modified xsi:type="dcterms:W3CDTF">2026-02-13T09:54:28Z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